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2.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4"/>
  </p:sldMasterIdLst>
  <p:notesMasterIdLst>
    <p:notesMasterId r:id="rId132"/>
  </p:notesMasterIdLst>
  <p:sldIdLst>
    <p:sldId id="3268" r:id="rId5"/>
    <p:sldId id="3267" r:id="rId6"/>
    <p:sldId id="3266" r:id="rId7"/>
    <p:sldId id="3265" r:id="rId8"/>
    <p:sldId id="3264" r:id="rId9"/>
    <p:sldId id="3263" r:id="rId10"/>
    <p:sldId id="3261" r:id="rId11"/>
    <p:sldId id="3260" r:id="rId12"/>
    <p:sldId id="3274" r:id="rId13"/>
    <p:sldId id="3273" r:id="rId14"/>
    <p:sldId id="3272" r:id="rId15"/>
    <p:sldId id="3271" r:id="rId16"/>
    <p:sldId id="3270" r:id="rId17"/>
    <p:sldId id="3269" r:id="rId18"/>
    <p:sldId id="3283" r:id="rId19"/>
    <p:sldId id="3282" r:id="rId20"/>
    <p:sldId id="3281" r:id="rId21"/>
    <p:sldId id="3280" r:id="rId22"/>
    <p:sldId id="3279" r:id="rId23"/>
    <p:sldId id="3278" r:id="rId24"/>
    <p:sldId id="3277" r:id="rId25"/>
    <p:sldId id="3276" r:id="rId26"/>
    <p:sldId id="3275" r:id="rId27"/>
    <p:sldId id="3292" r:id="rId28"/>
    <p:sldId id="3291" r:id="rId29"/>
    <p:sldId id="3290" r:id="rId30"/>
    <p:sldId id="3289" r:id="rId31"/>
    <p:sldId id="3288" r:id="rId32"/>
    <p:sldId id="3287" r:id="rId33"/>
    <p:sldId id="3286" r:id="rId34"/>
    <p:sldId id="3285" r:id="rId35"/>
    <p:sldId id="3284" r:id="rId36"/>
    <p:sldId id="3304" r:id="rId37"/>
    <p:sldId id="3303" r:id="rId38"/>
    <p:sldId id="3302" r:id="rId39"/>
    <p:sldId id="3301" r:id="rId40"/>
    <p:sldId id="3300" r:id="rId41"/>
    <p:sldId id="3299" r:id="rId42"/>
    <p:sldId id="3298" r:id="rId43"/>
    <p:sldId id="3297" r:id="rId44"/>
    <p:sldId id="3296" r:id="rId45"/>
    <p:sldId id="3295" r:id="rId46"/>
    <p:sldId id="3294" r:id="rId47"/>
    <p:sldId id="3293" r:id="rId48"/>
    <p:sldId id="3316" r:id="rId49"/>
    <p:sldId id="3315" r:id="rId50"/>
    <p:sldId id="3314" r:id="rId51"/>
    <p:sldId id="3313" r:id="rId52"/>
    <p:sldId id="3312" r:id="rId53"/>
    <p:sldId id="3311" r:id="rId54"/>
    <p:sldId id="3310" r:id="rId55"/>
    <p:sldId id="3309" r:id="rId56"/>
    <p:sldId id="3308" r:id="rId57"/>
    <p:sldId id="3307" r:id="rId58"/>
    <p:sldId id="3306" r:id="rId59"/>
    <p:sldId id="3305" r:id="rId60"/>
    <p:sldId id="3327" r:id="rId61"/>
    <p:sldId id="3326" r:id="rId62"/>
    <p:sldId id="3325" r:id="rId63"/>
    <p:sldId id="3324" r:id="rId64"/>
    <p:sldId id="3323" r:id="rId65"/>
    <p:sldId id="3322" r:id="rId66"/>
    <p:sldId id="3321" r:id="rId67"/>
    <p:sldId id="3320" r:id="rId68"/>
    <p:sldId id="3319" r:id="rId69"/>
    <p:sldId id="3318" r:id="rId70"/>
    <p:sldId id="3317" r:id="rId71"/>
    <p:sldId id="3331" r:id="rId72"/>
    <p:sldId id="3330" r:id="rId73"/>
    <p:sldId id="3328" r:id="rId74"/>
    <p:sldId id="3403" r:id="rId75"/>
    <p:sldId id="3404" r:id="rId76"/>
    <p:sldId id="3405" r:id="rId77"/>
    <p:sldId id="3406" r:id="rId78"/>
    <p:sldId id="3407" r:id="rId79"/>
    <p:sldId id="3408" r:id="rId80"/>
    <p:sldId id="3409" r:id="rId81"/>
    <p:sldId id="3410" r:id="rId82"/>
    <p:sldId id="3412" r:id="rId83"/>
    <p:sldId id="3413" r:id="rId84"/>
    <p:sldId id="3414" r:id="rId85"/>
    <p:sldId id="3415" r:id="rId86"/>
    <p:sldId id="3416" r:id="rId87"/>
    <p:sldId id="3417" r:id="rId88"/>
    <p:sldId id="3418" r:id="rId89"/>
    <p:sldId id="3419" r:id="rId90"/>
    <p:sldId id="3420" r:id="rId91"/>
    <p:sldId id="3421" r:id="rId92"/>
    <p:sldId id="3422" r:id="rId93"/>
    <p:sldId id="3423" r:id="rId94"/>
    <p:sldId id="3424" r:id="rId95"/>
    <p:sldId id="3425" r:id="rId96"/>
    <p:sldId id="3426" r:id="rId97"/>
    <p:sldId id="3427" r:id="rId98"/>
    <p:sldId id="3428" r:id="rId99"/>
    <p:sldId id="3429" r:id="rId100"/>
    <p:sldId id="3430" r:id="rId101"/>
    <p:sldId id="3431" r:id="rId102"/>
    <p:sldId id="3432" r:id="rId103"/>
    <p:sldId id="3433" r:id="rId104"/>
    <p:sldId id="3434" r:id="rId105"/>
    <p:sldId id="3435" r:id="rId106"/>
    <p:sldId id="3436" r:id="rId107"/>
    <p:sldId id="3437" r:id="rId108"/>
    <p:sldId id="3438" r:id="rId109"/>
    <p:sldId id="3440" r:id="rId110"/>
    <p:sldId id="3442" r:id="rId111"/>
    <p:sldId id="3443" r:id="rId112"/>
    <p:sldId id="3444" r:id="rId113"/>
    <p:sldId id="3446" r:id="rId114"/>
    <p:sldId id="3447" r:id="rId115"/>
    <p:sldId id="3448" r:id="rId116"/>
    <p:sldId id="3449" r:id="rId117"/>
    <p:sldId id="3450" r:id="rId118"/>
    <p:sldId id="3451" r:id="rId119"/>
    <p:sldId id="3452" r:id="rId120"/>
    <p:sldId id="3453" r:id="rId121"/>
    <p:sldId id="3454" r:id="rId122"/>
    <p:sldId id="3456" r:id="rId123"/>
    <p:sldId id="3457" r:id="rId124"/>
    <p:sldId id="3458" r:id="rId125"/>
    <p:sldId id="3459" r:id="rId126"/>
    <p:sldId id="3460" r:id="rId127"/>
    <p:sldId id="3461" r:id="rId128"/>
    <p:sldId id="3462" r:id="rId129"/>
    <p:sldId id="3463" r:id="rId130"/>
    <p:sldId id="3038" r:id="rId131"/>
  </p:sldIdLst>
  <p:sldSz cx="12192000" cy="6858000"/>
  <p:notesSz cx="6858000" cy="9144000"/>
  <p:embeddedFontLst>
    <p:embeddedFont>
      <p:font typeface="Calibri" panose="020F0502020204030204" pitchFamily="34" charset="0"/>
      <p:regular r:id="rId133"/>
      <p:bold r:id="rId134"/>
      <p:italic r:id="rId135"/>
      <p:boldItalic r:id="rId136"/>
    </p:embeddedFont>
    <p:embeddedFont>
      <p:font typeface="Cambria" panose="02040503050406030204" pitchFamily="18" charset="0"/>
      <p:regular r:id="rId137"/>
      <p:bold r:id="rId138"/>
      <p:italic r:id="rId139"/>
      <p:boldItalic r:id="rId140"/>
    </p:embeddedFont>
    <p:embeddedFont>
      <p:font typeface="Oswald" panose="020B0604020202020204" charset="0"/>
      <p:regular r:id="rId141"/>
      <p:bold r:id="rId142"/>
      <p:italic r:id="rId143"/>
      <p:boldItalic r:id="rId1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low #1" id="{C0BF3AE9-65D8-423F-ADE4-273150F0FDDF}">
          <p14:sldIdLst>
            <p14:sldId id="3268"/>
            <p14:sldId id="3267"/>
            <p14:sldId id="3266"/>
            <p14:sldId id="3265"/>
            <p14:sldId id="3264"/>
            <p14:sldId id="3263"/>
            <p14:sldId id="3261"/>
            <p14:sldId id="3260"/>
            <p14:sldId id="3274"/>
            <p14:sldId id="3273"/>
            <p14:sldId id="3272"/>
            <p14:sldId id="3271"/>
            <p14:sldId id="3270"/>
            <p14:sldId id="3269"/>
            <p14:sldId id="3283"/>
            <p14:sldId id="3282"/>
            <p14:sldId id="3281"/>
            <p14:sldId id="3280"/>
            <p14:sldId id="3279"/>
            <p14:sldId id="3278"/>
            <p14:sldId id="3277"/>
            <p14:sldId id="3276"/>
            <p14:sldId id="3275"/>
            <p14:sldId id="3292"/>
            <p14:sldId id="3291"/>
            <p14:sldId id="3290"/>
            <p14:sldId id="3289"/>
            <p14:sldId id="3288"/>
            <p14:sldId id="3287"/>
            <p14:sldId id="3286"/>
            <p14:sldId id="3285"/>
            <p14:sldId id="3284"/>
            <p14:sldId id="3304"/>
            <p14:sldId id="3303"/>
            <p14:sldId id="3302"/>
            <p14:sldId id="3301"/>
            <p14:sldId id="3300"/>
            <p14:sldId id="3299"/>
            <p14:sldId id="3298"/>
            <p14:sldId id="3297"/>
            <p14:sldId id="3296"/>
            <p14:sldId id="3295"/>
            <p14:sldId id="3294"/>
            <p14:sldId id="3293"/>
            <p14:sldId id="3316"/>
            <p14:sldId id="3315"/>
            <p14:sldId id="3314"/>
            <p14:sldId id="3313"/>
            <p14:sldId id="3312"/>
            <p14:sldId id="3311"/>
            <p14:sldId id="3310"/>
            <p14:sldId id="3309"/>
            <p14:sldId id="3308"/>
            <p14:sldId id="3307"/>
            <p14:sldId id="3306"/>
            <p14:sldId id="3305"/>
            <p14:sldId id="3327"/>
            <p14:sldId id="3326"/>
            <p14:sldId id="3325"/>
            <p14:sldId id="3324"/>
            <p14:sldId id="3323"/>
            <p14:sldId id="3322"/>
            <p14:sldId id="3321"/>
            <p14:sldId id="3320"/>
            <p14:sldId id="3319"/>
            <p14:sldId id="3318"/>
            <p14:sldId id="3317"/>
            <p14:sldId id="3331"/>
            <p14:sldId id="3330"/>
            <p14:sldId id="3328"/>
          </p14:sldIdLst>
        </p14:section>
        <p14:section name="Flow #2" id="{F0A12554-9B7C-5848-98F9-7CA749F1A16A}">
          <p14:sldIdLst>
            <p14:sldId id="3403"/>
            <p14:sldId id="3404"/>
            <p14:sldId id="3405"/>
            <p14:sldId id="3406"/>
            <p14:sldId id="3407"/>
            <p14:sldId id="3408"/>
            <p14:sldId id="3409"/>
            <p14:sldId id="3410"/>
            <p14:sldId id="3412"/>
            <p14:sldId id="3413"/>
            <p14:sldId id="3414"/>
            <p14:sldId id="3415"/>
            <p14:sldId id="3416"/>
            <p14:sldId id="3417"/>
            <p14:sldId id="3418"/>
            <p14:sldId id="3419"/>
            <p14:sldId id="3420"/>
            <p14:sldId id="3421"/>
            <p14:sldId id="3422"/>
            <p14:sldId id="3423"/>
            <p14:sldId id="3424"/>
            <p14:sldId id="3425"/>
            <p14:sldId id="3426"/>
            <p14:sldId id="3427"/>
            <p14:sldId id="3428"/>
            <p14:sldId id="3429"/>
            <p14:sldId id="3430"/>
            <p14:sldId id="3431"/>
            <p14:sldId id="3432"/>
            <p14:sldId id="3433"/>
            <p14:sldId id="3434"/>
            <p14:sldId id="3435"/>
            <p14:sldId id="3436"/>
            <p14:sldId id="3437"/>
            <p14:sldId id="3438"/>
            <p14:sldId id="3440"/>
            <p14:sldId id="3442"/>
            <p14:sldId id="3443"/>
            <p14:sldId id="3444"/>
            <p14:sldId id="3446"/>
            <p14:sldId id="3447"/>
            <p14:sldId id="3448"/>
            <p14:sldId id="3449"/>
            <p14:sldId id="3450"/>
            <p14:sldId id="3451"/>
            <p14:sldId id="3452"/>
            <p14:sldId id="3453"/>
            <p14:sldId id="3454"/>
            <p14:sldId id="3456"/>
            <p14:sldId id="3457"/>
            <p14:sldId id="3458"/>
            <p14:sldId id="3459"/>
            <p14:sldId id="3460"/>
            <p14:sldId id="3461"/>
            <p14:sldId id="3462"/>
            <p14:sldId id="3463"/>
          </p14:sldIdLst>
        </p14:section>
        <p14:section name="Flow #3" id="{95E8B33C-C91C-404D-B5FA-D9C217C55ED3}">
          <p14:sldIdLst/>
        </p14:section>
        <p14:section name="Flow #4" id="{25FF63D7-247B-1545-BCF1-A7CE5BE34DEC}">
          <p14:sldIdLst/>
        </p14:section>
        <p14:section name="Additional Slides" id="{E104702C-2D5C-EC4E-89A5-110DDE147A8B}">
          <p14:sldIdLst>
            <p14:sldId id="3038"/>
          </p14:sldIdLst>
        </p14:section>
      </p14:sectionLst>
    </p:ext>
    <p:ext uri="{EFAFB233-063F-42B5-8137-9DF3F51BA10A}">
      <p15:sldGuideLst xmlns:p15="http://schemas.microsoft.com/office/powerpoint/2012/main">
        <p15:guide id="1" pos="3264" userDrawn="1">
          <p15:clr>
            <a:srgbClr val="A4A3A4"/>
          </p15:clr>
        </p15:guide>
        <p15:guide id="2" pos="3528" userDrawn="1">
          <p15:clr>
            <a:srgbClr val="A4A3A4"/>
          </p15:clr>
        </p15:guide>
        <p15:guide id="3" pos="7224" userDrawn="1">
          <p15:clr>
            <a:srgbClr val="A4A3A4"/>
          </p15:clr>
        </p15:guide>
        <p15:guide id="4" pos="3840" userDrawn="1">
          <p15:clr>
            <a:srgbClr val="A4A3A4"/>
          </p15:clr>
        </p15:guide>
        <p15:guide id="5" pos="480" userDrawn="1">
          <p15:clr>
            <a:srgbClr val="A4A3A4"/>
          </p15:clr>
        </p15:guide>
        <p15:guide id="6" orient="horz" pos="3888" userDrawn="1">
          <p15:clr>
            <a:srgbClr val="A4A3A4"/>
          </p15:clr>
        </p15:guide>
        <p15:guide id="7" orient="horz" pos="1080" userDrawn="1">
          <p15:clr>
            <a:srgbClr val="A4A3A4"/>
          </p15:clr>
        </p15:guide>
        <p15:guide id="8" orient="horz" pos="696" userDrawn="1">
          <p15:clr>
            <a:srgbClr val="A4A3A4"/>
          </p15:clr>
        </p15:guide>
        <p15:guide id="9" pos="537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47920C-8895-3216-2BFA-956E4FE3C158}" name="Dwyer, Caty" initials="CD" userId="S::caty.dwyer@accenturefederal.com::49e14934-8282-4a0e-bd29-432ea4002242" providerId="AD"/>
  <p188:author id="{B0EF090F-B60F-6081-F43D-6FDFC27BCA01}" name="max.moss@accenturefederal.com" initials="ma" userId="S::urn:spo:guest#max.moss@accenturefederal.com::" providerId="AD"/>
  <p188:author id="{5062B10F-96E4-23FF-AB86-F82E2B110148}" name="Reyes-Hernandez, Vicki" initials="RHV" userId="S::v.reyes-hernandez@accenturefederal.com::3df94f66-15ab-4365-ab46-07a3e7667199" providerId="AD"/>
  <p188:author id="{9D27AA12-3061-B332-EA9B-91AE2E30CACA}" name="Darkwa, Appiah" initials="DA" userId="S::appiah.darkwa@accenturefederal.com::29857b5a-0f57-47a4-bfe8-23a8279cb567" providerId="AD"/>
  <p188:author id="{05B90315-94B5-3CDE-4138-D6734941046D}" name="Johnson, Mia" initials="JM" userId="S::mia.johnson@ed.gov::a2d6ab0e-a919-42ad-bd95-a29da8ae6e12" providerId="AD"/>
  <p188:author id="{F2A16923-25F6-E5E2-9126-FCD7B591A969}" name="Campau, Natalia P." initials="CNP" userId="S::natalia.p.campau@accenturefederal.com::5fc72ae1-826d-4751-ad66-649c9b1413d7" providerId="AD"/>
  <p188:author id="{800B1B43-6871-F505-004B-BFA7941DA8AB}" name="Moss, Max" initials="MM" userId="S::max.moss@accenturefederal.com::83557647-9c04-4f90-9354-32028b4c249a" providerId="AD"/>
  <p188:author id="{4D775350-B75D-B95C-13D4-BF88042A634D}" name="Parkinson, Misty" initials="PM" userId="S::misty.parkinson@ed.gov::f726a577-e971-4720-9827-762342ca6c48" providerId="AD"/>
  <p188:author id="{B70D8872-9EA9-AC67-75B2-FFE9DB07BFAB}" name="Smith, Alexis" initials="SA" userId="S::alexis.smith@ed.gov::1d554657-b8f6-4d8f-91cf-3dad61f6a2da" providerId="AD"/>
  <p188:author id="{110F3A73-1031-84CE-AC06-7E3FDD25EC0E}" name="Hawkins, Jere" initials="HJ" userId="S::jere.hawkins@ed.gov::2080fbee-cf06-411d-86d4-5b3b48122712" providerId="AD"/>
  <p188:author id="{565F8B77-D04E-A801-20AD-32C70D0B4A99}" name="Washington, Cameron" initials="WC" userId="S::cameron.washington@ed.gov::1810a4ac-4d2e-434b-b039-8857415113eb" providerId="AD"/>
  <p188:author id="{B86FC778-EBCA-77DA-D1B1-AF0903E17F63}" name="Johnson, Mia" initials="JM" userId="S::Mia.Johnson@ed.gov::a2d6ab0e-a919-42ad-bd95-a29da8ae6e12" providerId="AD"/>
  <p188:author id="{D9AA62A2-4ECD-D8CF-9FA8-95B6541F60AB}" name="Dwyer, Caty" initials="DC" userId="S::b-caty.dwyer@accenturefederal.com::49e14934-8282-4a0e-bd29-432ea4002242" providerId="AD"/>
  <p188:author id="{B60F19A8-B5FB-A24B-A17C-11D660B9425C}" name="Wells, Kimberly" initials="WK" userId="S::kimberly.wells@ed.gov::2e115ceb-84aa-4dc1-ae9b-c374d6b7656d" providerId="AD"/>
  <p188:author id="{04833FB6-0CE3-60B6-43EB-A2AF2A8165D9}" name="Gomez, Natasha" initials="GN" userId="S::natasha.gomez@accenturefederal.com::a630cca4-adf9-4223-be40-a9747d066f90" providerId="AD"/>
  <p188:author id="{393DAAB6-27ED-B002-10A4-5B7CFE19D073}" name="Smith, Alexis" initials="SA" userId="S::Alexis.Smith@ed.gov::1d554657-b8f6-4d8f-91cf-3dad61f6a2da" providerId="AD"/>
  <p188:author id="{C2CBE4D9-3703-D1AD-D071-CC680F6CBCF2}" name="Goodsell, Jonathan" initials="GJ" userId="S::Jonathan.Goodsell@ed.gov::ed284b64-ec80-4f7d-b9ca-ae9bc96d252f" providerId="AD"/>
  <p188:author id="{25A919DB-DA0C-A8F9-6D56-B7C0CAFB6331}" name="Goodsell, Jonathan" initials="GJ" userId="S::jonathan.goodsell@ed.gov::ed284b64-ec80-4f7d-b9ca-ae9bc96d252f" providerId="AD"/>
  <p188:author id="{CBFF25E7-49B5-836F-1F8A-96200DB9F92D}" name="Leva, Samantha" initials="LS" userId="S::samantha.leva@accenturefederal.com::3bfaf256-c240-46b9-8a41-10651885123a" providerId="AD"/>
  <p188:author id="{0CDCB9F9-5C11-D046-DB10-06AC76CA2453}" name="Barkin, Jesse" initials="BJ" userId="S::jesse.barkin@accenturefederal.com::fba30fe4-d091-4f7f-a41e-6a79baa6132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Jonathan Goodsell" initials="JG" lastIdx="2" clrIdx="6">
    <p:extLst>
      <p:ext uri="{19B8F6BF-5375-455C-9EA6-DF929625EA0E}">
        <p15:presenceInfo xmlns:p15="http://schemas.microsoft.com/office/powerpoint/2012/main" userId="S::Jonathan.Goodsell@ed.gov::ed284b64-ec80-4f7d-b9ca-ae9bc96d252f" providerId="AD"/>
      </p:ext>
    </p:extLst>
  </p:cmAuthor>
  <p:cmAuthor id="1" name="Scott, Benjamin" initials="SB" lastIdx="5" clrIdx="0">
    <p:extLst>
      <p:ext uri="{19B8F6BF-5375-455C-9EA6-DF929625EA0E}">
        <p15:presenceInfo xmlns:p15="http://schemas.microsoft.com/office/powerpoint/2012/main" userId="S-1-5-21-560238246-503670158-341402209-634042" providerId="AD"/>
      </p:ext>
    </p:extLst>
  </p:cmAuthor>
  <p:cmAuthor id="8" name="Wells, Kimberly" initials="WK" lastIdx="4" clrIdx="7">
    <p:extLst>
      <p:ext uri="{19B8F6BF-5375-455C-9EA6-DF929625EA0E}">
        <p15:presenceInfo xmlns:p15="http://schemas.microsoft.com/office/powerpoint/2012/main" userId="S::kimberly.wells@ed.gov::2e115ceb-84aa-4dc1-ae9b-c374d6b7656d" providerId="AD"/>
      </p:ext>
    </p:extLst>
  </p:cmAuthor>
  <p:cmAuthor id="2" name="Prell, Emily [NELNET DIVERSIFIED SOLUTIONS, LLC]" initials="PE[DSL" lastIdx="42" clrIdx="1">
    <p:extLst>
      <p:ext uri="{19B8F6BF-5375-455C-9EA6-DF929625EA0E}">
        <p15:presenceInfo xmlns:p15="http://schemas.microsoft.com/office/powerpoint/2012/main" userId="S::emily.prell@accenturefederal.com::4d1190da-79cd-466d-85e4-972970e0d6be" providerId="AD"/>
      </p:ext>
    </p:extLst>
  </p:cmAuthor>
  <p:cmAuthor id="3" name="Crawford, Nikia P." initials="CP" lastIdx="22" clrIdx="2">
    <p:extLst>
      <p:ext uri="{19B8F6BF-5375-455C-9EA6-DF929625EA0E}">
        <p15:presenceInfo xmlns:p15="http://schemas.microsoft.com/office/powerpoint/2012/main" userId="S::nikia.p.crawford@accenturefederal.com::fe527310-e8da-49ac-8bd0-31cd90f7b6a6" providerId="AD"/>
      </p:ext>
    </p:extLst>
  </p:cmAuthor>
  <p:cmAuthor id="4" name="Maune, Corey [Missouri Higher Education Loan Authority]" initials="MC[HELA" lastIdx="5" clrIdx="3">
    <p:extLst>
      <p:ext uri="{19B8F6BF-5375-455C-9EA6-DF929625EA0E}">
        <p15:presenceInfo xmlns:p15="http://schemas.microsoft.com/office/powerpoint/2012/main" userId="S::corey.maune@accenturefederal.com::3fb81b28-f926-4865-a767-503fe99b04b8" providerId="AD"/>
      </p:ext>
    </p:extLst>
  </p:cmAuthor>
  <p:cmAuthor id="5" name="Gray, Anna" initials="GA" lastIdx="7" clrIdx="4">
    <p:extLst>
      <p:ext uri="{19B8F6BF-5375-455C-9EA6-DF929625EA0E}">
        <p15:presenceInfo xmlns:p15="http://schemas.microsoft.com/office/powerpoint/2012/main" userId="S::anna.gray@accenturefederal.com::1129c50c-2dee-4f7e-83a2-590cc5f553b2" providerId="AD"/>
      </p:ext>
    </p:extLst>
  </p:cmAuthor>
  <p:cmAuthor id="6" name="Chyna Branch" initials="CB" lastIdx="2" clrIdx="5">
    <p:extLst>
      <p:ext uri="{19B8F6BF-5375-455C-9EA6-DF929625EA0E}">
        <p15:presenceInfo xmlns:p15="http://schemas.microsoft.com/office/powerpoint/2012/main" userId="S::chyna.branch@summitllc.us::76aeb4ac-d8c4-4aab-b36d-00dd025208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85770"/>
    <a:srgbClr val="113C53"/>
    <a:srgbClr val="38546D"/>
    <a:srgbClr val="E7EFF5"/>
    <a:srgbClr val="DDDEDF"/>
    <a:srgbClr val="0E2C3B"/>
    <a:srgbClr val="344F67"/>
    <a:srgbClr val="324962"/>
    <a:srgbClr val="F6F9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C34737-7A28-4A57-A225-9089A5182F6E}" v="1219" vWet="1221" dt="2023-07-27T21:45:16.383"/>
    <p1510:client id="{3413FD34-B31A-4D85-A4F5-8E58F8F8F12A}" v="5239" dt="2023-07-27T21:45:55.084"/>
    <p1510:client id="{29AA550A-D6E9-4C22-8089-7F5683ADF49C}" v="39" dt="2023-07-27T21:56:10.185"/>
    <p1510:client id="{232795EE-59DC-4644-A9AA-044E02FC80B7}" v="19" dt="2023-07-27T21:56:06.256"/>
    <p1510:client id="{319E42B6-E5F9-7193-75CC-0696A4E13414}" v="107" dt="2023-07-27T22:33:43.270"/>
    <p1510:client id="{81B7A052-315A-CB03-C5AA-D86A19B02CFD}" v="10" vWet="11" dt="2023-07-27T20:01:52.311"/>
    <p1510:client id="{BF6CE138-FF30-8C4F-B255-E409F42E579A}" v="10136" dt="2023-07-27T21:45:06.630"/>
    <p1510:client id="{B52EE8A0-958B-42CF-8834-E59C2CD5048C}" v="342" dt="2023-07-27T19:30:17.602"/>
    <p1510:client id="{D176C134-AA06-5848-B44F-8B9D7F0D24C1}" v="394" vWet="400" dt="2023-07-27T21:44:59.352"/>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8"/>
      </p:cViewPr>
      <p:guideLst>
        <p:guide pos="3264"/>
        <p:guide pos="3528"/>
        <p:guide pos="7224"/>
        <p:guide pos="3840"/>
        <p:guide pos="480"/>
        <p:guide orient="horz" pos="3888"/>
        <p:guide orient="horz" pos="1080"/>
        <p:guide orient="horz" pos="696"/>
        <p:guide pos="53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font" Target="fonts/font6.fntdata"/><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tableStyles" Target="tableStyles.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font" Target="fonts/font2.fntdata"/><Relationship Id="rId139" Type="http://schemas.openxmlformats.org/officeDocument/2006/relationships/font" Target="fonts/font7.fntdata"/><Relationship Id="rId80" Type="http://schemas.openxmlformats.org/officeDocument/2006/relationships/slide" Target="slides/slide76.xml"/><Relationship Id="rId85" Type="http://schemas.openxmlformats.org/officeDocument/2006/relationships/slide" Target="slides/slide81.xml"/><Relationship Id="rId150" Type="http://schemas.microsoft.com/office/2015/10/relationships/revisionInfo" Target="revisionInfo.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font" Target="fonts/font8.fntdata"/><Relationship Id="rId14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270" Type="http://schemas.microsoft.com/office/2018/10/relationships/authors" Target="author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font" Target="fonts/font3.fntdata"/><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font" Target="fonts/font9.fntdata"/><Relationship Id="rId14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font" Target="fonts/font4.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font" Target="fonts/font10.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font" Target="fonts/font11.fntdata"/><Relationship Id="rId14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font" Target="fonts/font1.fntdata"/><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font" Target="fonts/font12.fntdata"/><Relationship Id="rId90"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FDA72-2393-4B3F-8F8F-547617C5EA69}"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312DC-84F5-408B-947F-EAE8AD61D853}" type="slidenum">
              <a:rPr lang="en-US" smtClean="0"/>
              <a:t>‹#›</a:t>
            </a:fld>
            <a:endParaRPr lang="en-US"/>
          </a:p>
        </p:txBody>
      </p:sp>
    </p:spTree>
    <p:extLst>
      <p:ext uri="{BB962C8B-B14F-4D97-AF65-F5344CB8AC3E}">
        <p14:creationId xmlns:p14="http://schemas.microsoft.com/office/powerpoint/2010/main" val="3391933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a:t>
            </a:fld>
            <a:endParaRPr lang="en-US"/>
          </a:p>
        </p:txBody>
      </p:sp>
    </p:spTree>
    <p:extLst>
      <p:ext uri="{BB962C8B-B14F-4D97-AF65-F5344CB8AC3E}">
        <p14:creationId xmlns:p14="http://schemas.microsoft.com/office/powerpoint/2010/main" val="157350730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100</a:t>
            </a:fld>
            <a:endParaRPr lang="en-US"/>
          </a:p>
        </p:txBody>
      </p:sp>
    </p:spTree>
    <p:extLst>
      <p:ext uri="{BB962C8B-B14F-4D97-AF65-F5344CB8AC3E}">
        <p14:creationId xmlns:p14="http://schemas.microsoft.com/office/powerpoint/2010/main" val="219098858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101</a:t>
            </a:fld>
            <a:endParaRPr lang="en-US"/>
          </a:p>
        </p:txBody>
      </p:sp>
    </p:spTree>
    <p:extLst>
      <p:ext uri="{BB962C8B-B14F-4D97-AF65-F5344CB8AC3E}">
        <p14:creationId xmlns:p14="http://schemas.microsoft.com/office/powerpoint/2010/main" val="403780577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102</a:t>
            </a:fld>
            <a:endParaRPr lang="en-US"/>
          </a:p>
        </p:txBody>
      </p:sp>
    </p:spTree>
    <p:extLst>
      <p:ext uri="{BB962C8B-B14F-4D97-AF65-F5344CB8AC3E}">
        <p14:creationId xmlns:p14="http://schemas.microsoft.com/office/powerpoint/2010/main" val="225142663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103</a:t>
            </a:fld>
            <a:endParaRPr lang="en-US"/>
          </a:p>
        </p:txBody>
      </p:sp>
    </p:spTree>
    <p:extLst>
      <p:ext uri="{BB962C8B-B14F-4D97-AF65-F5344CB8AC3E}">
        <p14:creationId xmlns:p14="http://schemas.microsoft.com/office/powerpoint/2010/main" val="243691737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104</a:t>
            </a:fld>
            <a:endParaRPr lang="en-US"/>
          </a:p>
        </p:txBody>
      </p:sp>
    </p:spTree>
    <p:extLst>
      <p:ext uri="{BB962C8B-B14F-4D97-AF65-F5344CB8AC3E}">
        <p14:creationId xmlns:p14="http://schemas.microsoft.com/office/powerpoint/2010/main" val="63734243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105</a:t>
            </a:fld>
            <a:endParaRPr lang="en-US"/>
          </a:p>
        </p:txBody>
      </p:sp>
    </p:spTree>
    <p:extLst>
      <p:ext uri="{BB962C8B-B14F-4D97-AF65-F5344CB8AC3E}">
        <p14:creationId xmlns:p14="http://schemas.microsoft.com/office/powerpoint/2010/main" val="131881854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106</a:t>
            </a:fld>
            <a:endParaRPr lang="en-US"/>
          </a:p>
        </p:txBody>
      </p:sp>
    </p:spTree>
    <p:extLst>
      <p:ext uri="{BB962C8B-B14F-4D97-AF65-F5344CB8AC3E}">
        <p14:creationId xmlns:p14="http://schemas.microsoft.com/office/powerpoint/2010/main" val="45942990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107</a:t>
            </a:fld>
            <a:endParaRPr lang="en-US"/>
          </a:p>
        </p:txBody>
      </p:sp>
    </p:spTree>
    <p:extLst>
      <p:ext uri="{BB962C8B-B14F-4D97-AF65-F5344CB8AC3E}">
        <p14:creationId xmlns:p14="http://schemas.microsoft.com/office/powerpoint/2010/main" val="214386173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108</a:t>
            </a:fld>
            <a:endParaRPr lang="en-US"/>
          </a:p>
        </p:txBody>
      </p:sp>
    </p:spTree>
    <p:extLst>
      <p:ext uri="{BB962C8B-B14F-4D97-AF65-F5344CB8AC3E}">
        <p14:creationId xmlns:p14="http://schemas.microsoft.com/office/powerpoint/2010/main" val="90234267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109</a:t>
            </a:fld>
            <a:endParaRPr lang="en-US"/>
          </a:p>
        </p:txBody>
      </p:sp>
    </p:spTree>
    <p:extLst>
      <p:ext uri="{BB962C8B-B14F-4D97-AF65-F5344CB8AC3E}">
        <p14:creationId xmlns:p14="http://schemas.microsoft.com/office/powerpoint/2010/main" val="1742168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a:t>
            </a:fld>
            <a:endParaRPr lang="en-US"/>
          </a:p>
        </p:txBody>
      </p:sp>
    </p:spTree>
    <p:extLst>
      <p:ext uri="{BB962C8B-B14F-4D97-AF65-F5344CB8AC3E}">
        <p14:creationId xmlns:p14="http://schemas.microsoft.com/office/powerpoint/2010/main" val="37058138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110</a:t>
            </a:fld>
            <a:endParaRPr lang="en-US"/>
          </a:p>
        </p:txBody>
      </p:sp>
    </p:spTree>
    <p:extLst>
      <p:ext uri="{BB962C8B-B14F-4D97-AF65-F5344CB8AC3E}">
        <p14:creationId xmlns:p14="http://schemas.microsoft.com/office/powerpoint/2010/main" val="401587623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111</a:t>
            </a:fld>
            <a:endParaRPr lang="en-US"/>
          </a:p>
        </p:txBody>
      </p:sp>
    </p:spTree>
    <p:extLst>
      <p:ext uri="{BB962C8B-B14F-4D97-AF65-F5344CB8AC3E}">
        <p14:creationId xmlns:p14="http://schemas.microsoft.com/office/powerpoint/2010/main" val="204964529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112</a:t>
            </a:fld>
            <a:endParaRPr lang="en-US"/>
          </a:p>
        </p:txBody>
      </p:sp>
    </p:spTree>
    <p:extLst>
      <p:ext uri="{BB962C8B-B14F-4D97-AF65-F5344CB8AC3E}">
        <p14:creationId xmlns:p14="http://schemas.microsoft.com/office/powerpoint/2010/main" val="330762404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113</a:t>
            </a:fld>
            <a:endParaRPr lang="en-US"/>
          </a:p>
        </p:txBody>
      </p:sp>
    </p:spTree>
    <p:extLst>
      <p:ext uri="{BB962C8B-B14F-4D97-AF65-F5344CB8AC3E}">
        <p14:creationId xmlns:p14="http://schemas.microsoft.com/office/powerpoint/2010/main" val="413354079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114</a:t>
            </a:fld>
            <a:endParaRPr lang="en-US"/>
          </a:p>
        </p:txBody>
      </p:sp>
    </p:spTree>
    <p:extLst>
      <p:ext uri="{BB962C8B-B14F-4D97-AF65-F5344CB8AC3E}">
        <p14:creationId xmlns:p14="http://schemas.microsoft.com/office/powerpoint/2010/main" val="307899891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115</a:t>
            </a:fld>
            <a:endParaRPr lang="en-US"/>
          </a:p>
        </p:txBody>
      </p:sp>
    </p:spTree>
    <p:extLst>
      <p:ext uri="{BB962C8B-B14F-4D97-AF65-F5344CB8AC3E}">
        <p14:creationId xmlns:p14="http://schemas.microsoft.com/office/powerpoint/2010/main" val="214531708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116</a:t>
            </a:fld>
            <a:endParaRPr lang="en-US"/>
          </a:p>
        </p:txBody>
      </p:sp>
    </p:spTree>
    <p:extLst>
      <p:ext uri="{BB962C8B-B14F-4D97-AF65-F5344CB8AC3E}">
        <p14:creationId xmlns:p14="http://schemas.microsoft.com/office/powerpoint/2010/main" val="82536390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117</a:t>
            </a:fld>
            <a:endParaRPr lang="en-US"/>
          </a:p>
        </p:txBody>
      </p:sp>
    </p:spTree>
    <p:extLst>
      <p:ext uri="{BB962C8B-B14F-4D97-AF65-F5344CB8AC3E}">
        <p14:creationId xmlns:p14="http://schemas.microsoft.com/office/powerpoint/2010/main" val="24057805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118</a:t>
            </a:fld>
            <a:endParaRPr lang="en-US"/>
          </a:p>
        </p:txBody>
      </p:sp>
    </p:spTree>
    <p:extLst>
      <p:ext uri="{BB962C8B-B14F-4D97-AF65-F5344CB8AC3E}">
        <p14:creationId xmlns:p14="http://schemas.microsoft.com/office/powerpoint/2010/main" val="421810467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119</a:t>
            </a:fld>
            <a:endParaRPr lang="en-US"/>
          </a:p>
        </p:txBody>
      </p:sp>
    </p:spTree>
    <p:extLst>
      <p:ext uri="{BB962C8B-B14F-4D97-AF65-F5344CB8AC3E}">
        <p14:creationId xmlns:p14="http://schemas.microsoft.com/office/powerpoint/2010/main" val="1941796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a:t>
            </a:fld>
            <a:endParaRPr lang="en-US"/>
          </a:p>
        </p:txBody>
      </p:sp>
    </p:spTree>
    <p:extLst>
      <p:ext uri="{BB962C8B-B14F-4D97-AF65-F5344CB8AC3E}">
        <p14:creationId xmlns:p14="http://schemas.microsoft.com/office/powerpoint/2010/main" val="30311735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120</a:t>
            </a:fld>
            <a:endParaRPr lang="en-US"/>
          </a:p>
        </p:txBody>
      </p:sp>
    </p:spTree>
    <p:extLst>
      <p:ext uri="{BB962C8B-B14F-4D97-AF65-F5344CB8AC3E}">
        <p14:creationId xmlns:p14="http://schemas.microsoft.com/office/powerpoint/2010/main" val="66036248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121</a:t>
            </a:fld>
            <a:endParaRPr lang="en-US"/>
          </a:p>
        </p:txBody>
      </p:sp>
    </p:spTree>
    <p:extLst>
      <p:ext uri="{BB962C8B-B14F-4D97-AF65-F5344CB8AC3E}">
        <p14:creationId xmlns:p14="http://schemas.microsoft.com/office/powerpoint/2010/main" val="210065563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122</a:t>
            </a:fld>
            <a:endParaRPr lang="en-US"/>
          </a:p>
        </p:txBody>
      </p:sp>
    </p:spTree>
    <p:extLst>
      <p:ext uri="{BB962C8B-B14F-4D97-AF65-F5344CB8AC3E}">
        <p14:creationId xmlns:p14="http://schemas.microsoft.com/office/powerpoint/2010/main" val="397954175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123</a:t>
            </a:fld>
            <a:endParaRPr lang="en-US"/>
          </a:p>
        </p:txBody>
      </p:sp>
    </p:spTree>
    <p:extLst>
      <p:ext uri="{BB962C8B-B14F-4D97-AF65-F5344CB8AC3E}">
        <p14:creationId xmlns:p14="http://schemas.microsoft.com/office/powerpoint/2010/main" val="67040114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124</a:t>
            </a:fld>
            <a:endParaRPr lang="en-US"/>
          </a:p>
        </p:txBody>
      </p:sp>
    </p:spTree>
    <p:extLst>
      <p:ext uri="{BB962C8B-B14F-4D97-AF65-F5344CB8AC3E}">
        <p14:creationId xmlns:p14="http://schemas.microsoft.com/office/powerpoint/2010/main" val="220445599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125</a:t>
            </a:fld>
            <a:endParaRPr lang="en-US"/>
          </a:p>
        </p:txBody>
      </p:sp>
    </p:spTree>
    <p:extLst>
      <p:ext uri="{BB962C8B-B14F-4D97-AF65-F5344CB8AC3E}">
        <p14:creationId xmlns:p14="http://schemas.microsoft.com/office/powerpoint/2010/main" val="372165952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126</a:t>
            </a:fld>
            <a:endParaRPr lang="en-US"/>
          </a:p>
        </p:txBody>
      </p:sp>
    </p:spTree>
    <p:extLst>
      <p:ext uri="{BB962C8B-B14F-4D97-AF65-F5344CB8AC3E}">
        <p14:creationId xmlns:p14="http://schemas.microsoft.com/office/powerpoint/2010/main" val="13744386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127</a:t>
            </a:fld>
            <a:endParaRPr lang="en-US"/>
          </a:p>
        </p:txBody>
      </p:sp>
    </p:spTree>
    <p:extLst>
      <p:ext uri="{BB962C8B-B14F-4D97-AF65-F5344CB8AC3E}">
        <p14:creationId xmlns:p14="http://schemas.microsoft.com/office/powerpoint/2010/main" val="3320174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a:t>
            </a:fld>
            <a:endParaRPr lang="en-US"/>
          </a:p>
        </p:txBody>
      </p:sp>
    </p:spTree>
    <p:extLst>
      <p:ext uri="{BB962C8B-B14F-4D97-AF65-F5344CB8AC3E}">
        <p14:creationId xmlns:p14="http://schemas.microsoft.com/office/powerpoint/2010/main" val="4027979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a:t>
            </a:fld>
            <a:endParaRPr lang="en-US"/>
          </a:p>
        </p:txBody>
      </p:sp>
    </p:spTree>
    <p:extLst>
      <p:ext uri="{BB962C8B-B14F-4D97-AF65-F5344CB8AC3E}">
        <p14:creationId xmlns:p14="http://schemas.microsoft.com/office/powerpoint/2010/main" val="3249112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a:t>
            </a:fld>
            <a:endParaRPr lang="en-US"/>
          </a:p>
        </p:txBody>
      </p:sp>
    </p:spTree>
    <p:extLst>
      <p:ext uri="{BB962C8B-B14F-4D97-AF65-F5344CB8AC3E}">
        <p14:creationId xmlns:p14="http://schemas.microsoft.com/office/powerpoint/2010/main" val="2964831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16</a:t>
            </a:fld>
            <a:endParaRPr lang="en-US"/>
          </a:p>
        </p:txBody>
      </p:sp>
    </p:spTree>
    <p:extLst>
      <p:ext uri="{BB962C8B-B14F-4D97-AF65-F5344CB8AC3E}">
        <p14:creationId xmlns:p14="http://schemas.microsoft.com/office/powerpoint/2010/main" val="3217982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a:t>
            </a:fld>
            <a:endParaRPr lang="en-US"/>
          </a:p>
        </p:txBody>
      </p:sp>
    </p:spTree>
    <p:extLst>
      <p:ext uri="{BB962C8B-B14F-4D97-AF65-F5344CB8AC3E}">
        <p14:creationId xmlns:p14="http://schemas.microsoft.com/office/powerpoint/2010/main" val="995968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a:t>
            </a:fld>
            <a:endParaRPr lang="en-US"/>
          </a:p>
        </p:txBody>
      </p:sp>
    </p:spTree>
    <p:extLst>
      <p:ext uri="{BB962C8B-B14F-4D97-AF65-F5344CB8AC3E}">
        <p14:creationId xmlns:p14="http://schemas.microsoft.com/office/powerpoint/2010/main" val="4041669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a:t>
            </a:fld>
            <a:endParaRPr lang="en-US"/>
          </a:p>
        </p:txBody>
      </p:sp>
    </p:spTree>
    <p:extLst>
      <p:ext uri="{BB962C8B-B14F-4D97-AF65-F5344CB8AC3E}">
        <p14:creationId xmlns:p14="http://schemas.microsoft.com/office/powerpoint/2010/main" val="377102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a:t>
            </a:fld>
            <a:endParaRPr lang="en-US"/>
          </a:p>
        </p:txBody>
      </p:sp>
    </p:spTree>
    <p:extLst>
      <p:ext uri="{BB962C8B-B14F-4D97-AF65-F5344CB8AC3E}">
        <p14:creationId xmlns:p14="http://schemas.microsoft.com/office/powerpoint/2010/main" val="4138854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20</a:t>
            </a:fld>
            <a:endParaRPr lang="en-US"/>
          </a:p>
        </p:txBody>
      </p:sp>
    </p:spTree>
    <p:extLst>
      <p:ext uri="{BB962C8B-B14F-4D97-AF65-F5344CB8AC3E}">
        <p14:creationId xmlns:p14="http://schemas.microsoft.com/office/powerpoint/2010/main" val="779706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21</a:t>
            </a:fld>
            <a:endParaRPr lang="en-US"/>
          </a:p>
        </p:txBody>
      </p:sp>
    </p:spTree>
    <p:extLst>
      <p:ext uri="{BB962C8B-B14F-4D97-AF65-F5344CB8AC3E}">
        <p14:creationId xmlns:p14="http://schemas.microsoft.com/office/powerpoint/2010/main" val="159980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22</a:t>
            </a:fld>
            <a:endParaRPr lang="en-US"/>
          </a:p>
        </p:txBody>
      </p:sp>
    </p:spTree>
    <p:extLst>
      <p:ext uri="{BB962C8B-B14F-4D97-AF65-F5344CB8AC3E}">
        <p14:creationId xmlns:p14="http://schemas.microsoft.com/office/powerpoint/2010/main" val="642322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23</a:t>
            </a:fld>
            <a:endParaRPr lang="en-US"/>
          </a:p>
        </p:txBody>
      </p:sp>
    </p:spTree>
    <p:extLst>
      <p:ext uri="{BB962C8B-B14F-4D97-AF65-F5344CB8AC3E}">
        <p14:creationId xmlns:p14="http://schemas.microsoft.com/office/powerpoint/2010/main" val="2143861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24</a:t>
            </a:fld>
            <a:endParaRPr lang="en-US"/>
          </a:p>
        </p:txBody>
      </p:sp>
    </p:spTree>
    <p:extLst>
      <p:ext uri="{BB962C8B-B14F-4D97-AF65-F5344CB8AC3E}">
        <p14:creationId xmlns:p14="http://schemas.microsoft.com/office/powerpoint/2010/main" val="902342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25</a:t>
            </a:fld>
            <a:endParaRPr lang="en-US"/>
          </a:p>
        </p:txBody>
      </p:sp>
    </p:spTree>
    <p:extLst>
      <p:ext uri="{BB962C8B-B14F-4D97-AF65-F5344CB8AC3E}">
        <p14:creationId xmlns:p14="http://schemas.microsoft.com/office/powerpoint/2010/main" val="17421685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26</a:t>
            </a:fld>
            <a:endParaRPr lang="en-US"/>
          </a:p>
        </p:txBody>
      </p:sp>
    </p:spTree>
    <p:extLst>
      <p:ext uri="{BB962C8B-B14F-4D97-AF65-F5344CB8AC3E}">
        <p14:creationId xmlns:p14="http://schemas.microsoft.com/office/powerpoint/2010/main" val="4278007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27</a:t>
            </a:fld>
            <a:endParaRPr lang="en-US"/>
          </a:p>
        </p:txBody>
      </p:sp>
    </p:spTree>
    <p:extLst>
      <p:ext uri="{BB962C8B-B14F-4D97-AF65-F5344CB8AC3E}">
        <p14:creationId xmlns:p14="http://schemas.microsoft.com/office/powerpoint/2010/main" val="4015876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28</a:t>
            </a:fld>
            <a:endParaRPr lang="en-US"/>
          </a:p>
        </p:txBody>
      </p:sp>
    </p:spTree>
    <p:extLst>
      <p:ext uri="{BB962C8B-B14F-4D97-AF65-F5344CB8AC3E}">
        <p14:creationId xmlns:p14="http://schemas.microsoft.com/office/powerpoint/2010/main" val="20496452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29</a:t>
            </a:fld>
            <a:endParaRPr lang="en-US"/>
          </a:p>
        </p:txBody>
      </p:sp>
    </p:spTree>
    <p:extLst>
      <p:ext uri="{BB962C8B-B14F-4D97-AF65-F5344CB8AC3E}">
        <p14:creationId xmlns:p14="http://schemas.microsoft.com/office/powerpoint/2010/main" val="3307624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a:t>
            </a:fld>
            <a:endParaRPr lang="en-US"/>
          </a:p>
        </p:txBody>
      </p:sp>
    </p:spTree>
    <p:extLst>
      <p:ext uri="{BB962C8B-B14F-4D97-AF65-F5344CB8AC3E}">
        <p14:creationId xmlns:p14="http://schemas.microsoft.com/office/powerpoint/2010/main" val="1655864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30</a:t>
            </a:fld>
            <a:endParaRPr lang="en-US"/>
          </a:p>
        </p:txBody>
      </p:sp>
    </p:spTree>
    <p:extLst>
      <p:ext uri="{BB962C8B-B14F-4D97-AF65-F5344CB8AC3E}">
        <p14:creationId xmlns:p14="http://schemas.microsoft.com/office/powerpoint/2010/main" val="4133540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31</a:t>
            </a:fld>
            <a:endParaRPr lang="en-US"/>
          </a:p>
        </p:txBody>
      </p:sp>
    </p:spTree>
    <p:extLst>
      <p:ext uri="{BB962C8B-B14F-4D97-AF65-F5344CB8AC3E}">
        <p14:creationId xmlns:p14="http://schemas.microsoft.com/office/powerpoint/2010/main" val="3078998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32</a:t>
            </a:fld>
            <a:endParaRPr lang="en-US"/>
          </a:p>
        </p:txBody>
      </p:sp>
    </p:spTree>
    <p:extLst>
      <p:ext uri="{BB962C8B-B14F-4D97-AF65-F5344CB8AC3E}">
        <p14:creationId xmlns:p14="http://schemas.microsoft.com/office/powerpoint/2010/main" val="21453170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33</a:t>
            </a:fld>
            <a:endParaRPr lang="en-US"/>
          </a:p>
        </p:txBody>
      </p:sp>
    </p:spTree>
    <p:extLst>
      <p:ext uri="{BB962C8B-B14F-4D97-AF65-F5344CB8AC3E}">
        <p14:creationId xmlns:p14="http://schemas.microsoft.com/office/powerpoint/2010/main" val="8253639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34</a:t>
            </a:fld>
            <a:endParaRPr lang="en-US"/>
          </a:p>
        </p:txBody>
      </p:sp>
    </p:spTree>
    <p:extLst>
      <p:ext uri="{BB962C8B-B14F-4D97-AF65-F5344CB8AC3E}">
        <p14:creationId xmlns:p14="http://schemas.microsoft.com/office/powerpoint/2010/main" val="42181046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35</a:t>
            </a:fld>
            <a:endParaRPr lang="en-US"/>
          </a:p>
        </p:txBody>
      </p:sp>
    </p:spTree>
    <p:extLst>
      <p:ext uri="{BB962C8B-B14F-4D97-AF65-F5344CB8AC3E}">
        <p14:creationId xmlns:p14="http://schemas.microsoft.com/office/powerpoint/2010/main" val="19417963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36</a:t>
            </a:fld>
            <a:endParaRPr lang="en-US"/>
          </a:p>
        </p:txBody>
      </p:sp>
    </p:spTree>
    <p:extLst>
      <p:ext uri="{BB962C8B-B14F-4D97-AF65-F5344CB8AC3E}">
        <p14:creationId xmlns:p14="http://schemas.microsoft.com/office/powerpoint/2010/main" val="6603624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37</a:t>
            </a:fld>
            <a:endParaRPr lang="en-US"/>
          </a:p>
        </p:txBody>
      </p:sp>
    </p:spTree>
    <p:extLst>
      <p:ext uri="{BB962C8B-B14F-4D97-AF65-F5344CB8AC3E}">
        <p14:creationId xmlns:p14="http://schemas.microsoft.com/office/powerpoint/2010/main" val="2100655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38</a:t>
            </a:fld>
            <a:endParaRPr lang="en-US"/>
          </a:p>
        </p:txBody>
      </p:sp>
    </p:spTree>
    <p:extLst>
      <p:ext uri="{BB962C8B-B14F-4D97-AF65-F5344CB8AC3E}">
        <p14:creationId xmlns:p14="http://schemas.microsoft.com/office/powerpoint/2010/main" val="6704011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39</a:t>
            </a:fld>
            <a:endParaRPr lang="en-US"/>
          </a:p>
        </p:txBody>
      </p:sp>
    </p:spTree>
    <p:extLst>
      <p:ext uri="{BB962C8B-B14F-4D97-AF65-F5344CB8AC3E}">
        <p14:creationId xmlns:p14="http://schemas.microsoft.com/office/powerpoint/2010/main" val="3721659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a:t>
            </a:fld>
            <a:endParaRPr lang="en-US"/>
          </a:p>
        </p:txBody>
      </p:sp>
    </p:spTree>
    <p:extLst>
      <p:ext uri="{BB962C8B-B14F-4D97-AF65-F5344CB8AC3E}">
        <p14:creationId xmlns:p14="http://schemas.microsoft.com/office/powerpoint/2010/main" val="28056193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40</a:t>
            </a:fld>
            <a:endParaRPr lang="en-US"/>
          </a:p>
        </p:txBody>
      </p:sp>
    </p:spTree>
    <p:extLst>
      <p:ext uri="{BB962C8B-B14F-4D97-AF65-F5344CB8AC3E}">
        <p14:creationId xmlns:p14="http://schemas.microsoft.com/office/powerpoint/2010/main" val="39707270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41</a:t>
            </a:fld>
            <a:endParaRPr lang="en-US"/>
          </a:p>
        </p:txBody>
      </p:sp>
    </p:spTree>
    <p:extLst>
      <p:ext uri="{BB962C8B-B14F-4D97-AF65-F5344CB8AC3E}">
        <p14:creationId xmlns:p14="http://schemas.microsoft.com/office/powerpoint/2010/main" val="38288763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42</a:t>
            </a:fld>
            <a:endParaRPr lang="en-US"/>
          </a:p>
        </p:txBody>
      </p:sp>
    </p:spTree>
    <p:extLst>
      <p:ext uri="{BB962C8B-B14F-4D97-AF65-F5344CB8AC3E}">
        <p14:creationId xmlns:p14="http://schemas.microsoft.com/office/powerpoint/2010/main" val="29841264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43</a:t>
            </a:fld>
            <a:endParaRPr lang="en-US"/>
          </a:p>
        </p:txBody>
      </p:sp>
    </p:spTree>
    <p:extLst>
      <p:ext uri="{BB962C8B-B14F-4D97-AF65-F5344CB8AC3E}">
        <p14:creationId xmlns:p14="http://schemas.microsoft.com/office/powerpoint/2010/main" val="13744386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44</a:t>
            </a:fld>
            <a:endParaRPr lang="en-US"/>
          </a:p>
        </p:txBody>
      </p:sp>
    </p:spTree>
    <p:extLst>
      <p:ext uri="{BB962C8B-B14F-4D97-AF65-F5344CB8AC3E}">
        <p14:creationId xmlns:p14="http://schemas.microsoft.com/office/powerpoint/2010/main" val="33878693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45</a:t>
            </a:fld>
            <a:endParaRPr lang="en-US"/>
          </a:p>
        </p:txBody>
      </p:sp>
    </p:spTree>
    <p:extLst>
      <p:ext uri="{BB962C8B-B14F-4D97-AF65-F5344CB8AC3E}">
        <p14:creationId xmlns:p14="http://schemas.microsoft.com/office/powerpoint/2010/main" val="40151258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000000"/>
              </a:solidFill>
              <a:effectLst/>
              <a:latin typeface="+mn-lt"/>
            </a:endParaRPr>
          </a:p>
        </p:txBody>
      </p:sp>
      <p:sp>
        <p:nvSpPr>
          <p:cNvPr id="4" name="Slide Number Placeholder 3"/>
          <p:cNvSpPr>
            <a:spLocks noGrp="1"/>
          </p:cNvSpPr>
          <p:nvPr>
            <p:ph type="sldNum" sz="quarter" idx="10"/>
          </p:nvPr>
        </p:nvSpPr>
        <p:spPr/>
        <p:txBody>
          <a:bodyPr/>
          <a:lstStyle/>
          <a:p>
            <a:fld id="{9506C930-0C39-C14E-9A81-5D25950FD497}" type="slidenum">
              <a:rPr lang="en-US" smtClean="0"/>
              <a:t>46</a:t>
            </a:fld>
            <a:endParaRPr lang="en-US"/>
          </a:p>
        </p:txBody>
      </p:sp>
    </p:spTree>
    <p:extLst>
      <p:ext uri="{BB962C8B-B14F-4D97-AF65-F5344CB8AC3E}">
        <p14:creationId xmlns:p14="http://schemas.microsoft.com/office/powerpoint/2010/main" val="26666050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47</a:t>
            </a:fld>
            <a:endParaRPr lang="en-US"/>
          </a:p>
        </p:txBody>
      </p:sp>
    </p:spTree>
    <p:extLst>
      <p:ext uri="{BB962C8B-B14F-4D97-AF65-F5344CB8AC3E}">
        <p14:creationId xmlns:p14="http://schemas.microsoft.com/office/powerpoint/2010/main" val="37791664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48</a:t>
            </a:fld>
            <a:endParaRPr lang="en-US"/>
          </a:p>
        </p:txBody>
      </p:sp>
    </p:spTree>
    <p:extLst>
      <p:ext uri="{BB962C8B-B14F-4D97-AF65-F5344CB8AC3E}">
        <p14:creationId xmlns:p14="http://schemas.microsoft.com/office/powerpoint/2010/main" val="18120616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49</a:t>
            </a:fld>
            <a:endParaRPr lang="en-US"/>
          </a:p>
        </p:txBody>
      </p:sp>
    </p:spTree>
    <p:extLst>
      <p:ext uri="{BB962C8B-B14F-4D97-AF65-F5344CB8AC3E}">
        <p14:creationId xmlns:p14="http://schemas.microsoft.com/office/powerpoint/2010/main" val="2132637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a:t>
            </a:fld>
            <a:endParaRPr lang="en-US"/>
          </a:p>
        </p:txBody>
      </p:sp>
    </p:spTree>
    <p:extLst>
      <p:ext uri="{BB962C8B-B14F-4D97-AF65-F5344CB8AC3E}">
        <p14:creationId xmlns:p14="http://schemas.microsoft.com/office/powerpoint/2010/main" val="31329208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50</a:t>
            </a:fld>
            <a:endParaRPr lang="en-US"/>
          </a:p>
        </p:txBody>
      </p:sp>
    </p:spTree>
    <p:extLst>
      <p:ext uri="{BB962C8B-B14F-4D97-AF65-F5344CB8AC3E}">
        <p14:creationId xmlns:p14="http://schemas.microsoft.com/office/powerpoint/2010/main" val="34440875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51</a:t>
            </a:fld>
            <a:endParaRPr lang="en-US"/>
          </a:p>
        </p:txBody>
      </p:sp>
    </p:spTree>
    <p:extLst>
      <p:ext uri="{BB962C8B-B14F-4D97-AF65-F5344CB8AC3E}">
        <p14:creationId xmlns:p14="http://schemas.microsoft.com/office/powerpoint/2010/main" val="35725785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52</a:t>
            </a:fld>
            <a:endParaRPr lang="en-US"/>
          </a:p>
        </p:txBody>
      </p:sp>
    </p:spTree>
    <p:extLst>
      <p:ext uri="{BB962C8B-B14F-4D97-AF65-F5344CB8AC3E}">
        <p14:creationId xmlns:p14="http://schemas.microsoft.com/office/powerpoint/2010/main" val="37274770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53</a:t>
            </a:fld>
            <a:endParaRPr lang="en-US"/>
          </a:p>
        </p:txBody>
      </p:sp>
    </p:spTree>
    <p:extLst>
      <p:ext uri="{BB962C8B-B14F-4D97-AF65-F5344CB8AC3E}">
        <p14:creationId xmlns:p14="http://schemas.microsoft.com/office/powerpoint/2010/main" val="33015005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54</a:t>
            </a:fld>
            <a:endParaRPr lang="en-US"/>
          </a:p>
        </p:txBody>
      </p:sp>
    </p:spTree>
    <p:extLst>
      <p:ext uri="{BB962C8B-B14F-4D97-AF65-F5344CB8AC3E}">
        <p14:creationId xmlns:p14="http://schemas.microsoft.com/office/powerpoint/2010/main" val="23544254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55</a:t>
            </a:fld>
            <a:endParaRPr lang="en-US"/>
          </a:p>
        </p:txBody>
      </p:sp>
    </p:spTree>
    <p:extLst>
      <p:ext uri="{BB962C8B-B14F-4D97-AF65-F5344CB8AC3E}">
        <p14:creationId xmlns:p14="http://schemas.microsoft.com/office/powerpoint/2010/main" val="19310860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56</a:t>
            </a:fld>
            <a:endParaRPr lang="en-US"/>
          </a:p>
        </p:txBody>
      </p:sp>
    </p:spTree>
    <p:extLst>
      <p:ext uri="{BB962C8B-B14F-4D97-AF65-F5344CB8AC3E}">
        <p14:creationId xmlns:p14="http://schemas.microsoft.com/office/powerpoint/2010/main" val="21642404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57</a:t>
            </a:fld>
            <a:endParaRPr lang="en-US"/>
          </a:p>
        </p:txBody>
      </p:sp>
    </p:spTree>
    <p:extLst>
      <p:ext uri="{BB962C8B-B14F-4D97-AF65-F5344CB8AC3E}">
        <p14:creationId xmlns:p14="http://schemas.microsoft.com/office/powerpoint/2010/main" val="25837499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58</a:t>
            </a:fld>
            <a:endParaRPr lang="en-US"/>
          </a:p>
        </p:txBody>
      </p:sp>
    </p:spTree>
    <p:extLst>
      <p:ext uri="{BB962C8B-B14F-4D97-AF65-F5344CB8AC3E}">
        <p14:creationId xmlns:p14="http://schemas.microsoft.com/office/powerpoint/2010/main" val="3790732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59</a:t>
            </a:fld>
            <a:endParaRPr lang="en-US"/>
          </a:p>
        </p:txBody>
      </p:sp>
    </p:spTree>
    <p:extLst>
      <p:ext uri="{BB962C8B-B14F-4D97-AF65-F5344CB8AC3E}">
        <p14:creationId xmlns:p14="http://schemas.microsoft.com/office/powerpoint/2010/main" val="3706334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a:t>
            </a:fld>
            <a:endParaRPr lang="en-US"/>
          </a:p>
        </p:txBody>
      </p:sp>
    </p:spTree>
    <p:extLst>
      <p:ext uri="{BB962C8B-B14F-4D97-AF65-F5344CB8AC3E}">
        <p14:creationId xmlns:p14="http://schemas.microsoft.com/office/powerpoint/2010/main" val="12274655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60</a:t>
            </a:fld>
            <a:endParaRPr lang="en-US"/>
          </a:p>
        </p:txBody>
      </p:sp>
    </p:spTree>
    <p:extLst>
      <p:ext uri="{BB962C8B-B14F-4D97-AF65-F5344CB8AC3E}">
        <p14:creationId xmlns:p14="http://schemas.microsoft.com/office/powerpoint/2010/main" val="15549515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61</a:t>
            </a:fld>
            <a:endParaRPr lang="en-US"/>
          </a:p>
        </p:txBody>
      </p:sp>
    </p:spTree>
    <p:extLst>
      <p:ext uri="{BB962C8B-B14F-4D97-AF65-F5344CB8AC3E}">
        <p14:creationId xmlns:p14="http://schemas.microsoft.com/office/powerpoint/2010/main" val="30854376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62</a:t>
            </a:fld>
            <a:endParaRPr lang="en-US"/>
          </a:p>
        </p:txBody>
      </p:sp>
    </p:spTree>
    <p:extLst>
      <p:ext uri="{BB962C8B-B14F-4D97-AF65-F5344CB8AC3E}">
        <p14:creationId xmlns:p14="http://schemas.microsoft.com/office/powerpoint/2010/main" val="2405780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63</a:t>
            </a:fld>
            <a:endParaRPr lang="en-US"/>
          </a:p>
        </p:txBody>
      </p:sp>
    </p:spTree>
    <p:extLst>
      <p:ext uri="{BB962C8B-B14F-4D97-AF65-F5344CB8AC3E}">
        <p14:creationId xmlns:p14="http://schemas.microsoft.com/office/powerpoint/2010/main" val="21909885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64</a:t>
            </a:fld>
            <a:endParaRPr lang="en-US"/>
          </a:p>
        </p:txBody>
      </p:sp>
    </p:spTree>
    <p:extLst>
      <p:ext uri="{BB962C8B-B14F-4D97-AF65-F5344CB8AC3E}">
        <p14:creationId xmlns:p14="http://schemas.microsoft.com/office/powerpoint/2010/main" val="40378057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65</a:t>
            </a:fld>
            <a:endParaRPr lang="en-US"/>
          </a:p>
        </p:txBody>
      </p:sp>
    </p:spTree>
    <p:extLst>
      <p:ext uri="{BB962C8B-B14F-4D97-AF65-F5344CB8AC3E}">
        <p14:creationId xmlns:p14="http://schemas.microsoft.com/office/powerpoint/2010/main" val="22514266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66</a:t>
            </a:fld>
            <a:endParaRPr lang="en-US"/>
          </a:p>
        </p:txBody>
      </p:sp>
    </p:spTree>
    <p:extLst>
      <p:ext uri="{BB962C8B-B14F-4D97-AF65-F5344CB8AC3E}">
        <p14:creationId xmlns:p14="http://schemas.microsoft.com/office/powerpoint/2010/main" val="24369173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67</a:t>
            </a:fld>
            <a:endParaRPr lang="en-US"/>
          </a:p>
        </p:txBody>
      </p:sp>
    </p:spTree>
    <p:extLst>
      <p:ext uri="{BB962C8B-B14F-4D97-AF65-F5344CB8AC3E}">
        <p14:creationId xmlns:p14="http://schemas.microsoft.com/office/powerpoint/2010/main" val="15800241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68</a:t>
            </a:fld>
            <a:endParaRPr lang="en-US"/>
          </a:p>
        </p:txBody>
      </p:sp>
    </p:spTree>
    <p:extLst>
      <p:ext uri="{BB962C8B-B14F-4D97-AF65-F5344CB8AC3E}">
        <p14:creationId xmlns:p14="http://schemas.microsoft.com/office/powerpoint/2010/main" val="6373424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69</a:t>
            </a:fld>
            <a:endParaRPr lang="en-US"/>
          </a:p>
        </p:txBody>
      </p:sp>
    </p:spTree>
    <p:extLst>
      <p:ext uri="{BB962C8B-B14F-4D97-AF65-F5344CB8AC3E}">
        <p14:creationId xmlns:p14="http://schemas.microsoft.com/office/powerpoint/2010/main" val="1318818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a:t>
            </a:fld>
            <a:endParaRPr lang="en-US"/>
          </a:p>
        </p:txBody>
      </p:sp>
    </p:spTree>
    <p:extLst>
      <p:ext uri="{BB962C8B-B14F-4D97-AF65-F5344CB8AC3E}">
        <p14:creationId xmlns:p14="http://schemas.microsoft.com/office/powerpoint/2010/main" val="19174854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70</a:t>
            </a:fld>
            <a:endParaRPr lang="en-US"/>
          </a:p>
        </p:txBody>
      </p:sp>
    </p:spTree>
    <p:extLst>
      <p:ext uri="{BB962C8B-B14F-4D97-AF65-F5344CB8AC3E}">
        <p14:creationId xmlns:p14="http://schemas.microsoft.com/office/powerpoint/2010/main" val="4594299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7225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72</a:t>
            </a:fld>
            <a:endParaRPr lang="en-US"/>
          </a:p>
        </p:txBody>
      </p:sp>
    </p:spTree>
    <p:extLst>
      <p:ext uri="{BB962C8B-B14F-4D97-AF65-F5344CB8AC3E}">
        <p14:creationId xmlns:p14="http://schemas.microsoft.com/office/powerpoint/2010/main" val="36524209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73</a:t>
            </a:fld>
            <a:endParaRPr lang="en-US"/>
          </a:p>
        </p:txBody>
      </p:sp>
    </p:spTree>
    <p:extLst>
      <p:ext uri="{BB962C8B-B14F-4D97-AF65-F5344CB8AC3E}">
        <p14:creationId xmlns:p14="http://schemas.microsoft.com/office/powerpoint/2010/main" val="6822040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74</a:t>
            </a:fld>
            <a:endParaRPr lang="en-US"/>
          </a:p>
        </p:txBody>
      </p:sp>
    </p:spTree>
    <p:extLst>
      <p:ext uri="{BB962C8B-B14F-4D97-AF65-F5344CB8AC3E}">
        <p14:creationId xmlns:p14="http://schemas.microsoft.com/office/powerpoint/2010/main" val="37779407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75</a:t>
            </a:fld>
            <a:endParaRPr lang="en-US"/>
          </a:p>
        </p:txBody>
      </p:sp>
    </p:spTree>
    <p:extLst>
      <p:ext uri="{BB962C8B-B14F-4D97-AF65-F5344CB8AC3E}">
        <p14:creationId xmlns:p14="http://schemas.microsoft.com/office/powerpoint/2010/main" val="42691460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76</a:t>
            </a:fld>
            <a:endParaRPr lang="en-US"/>
          </a:p>
        </p:txBody>
      </p:sp>
    </p:spTree>
    <p:extLst>
      <p:ext uri="{BB962C8B-B14F-4D97-AF65-F5344CB8AC3E}">
        <p14:creationId xmlns:p14="http://schemas.microsoft.com/office/powerpoint/2010/main" val="31732130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77</a:t>
            </a:fld>
            <a:endParaRPr lang="en-US"/>
          </a:p>
        </p:txBody>
      </p:sp>
    </p:spTree>
    <p:extLst>
      <p:ext uri="{BB962C8B-B14F-4D97-AF65-F5344CB8AC3E}">
        <p14:creationId xmlns:p14="http://schemas.microsoft.com/office/powerpoint/2010/main" val="21326374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78</a:t>
            </a:fld>
            <a:endParaRPr lang="en-US"/>
          </a:p>
        </p:txBody>
      </p:sp>
    </p:spTree>
    <p:extLst>
      <p:ext uri="{BB962C8B-B14F-4D97-AF65-F5344CB8AC3E}">
        <p14:creationId xmlns:p14="http://schemas.microsoft.com/office/powerpoint/2010/main" val="34440875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79</a:t>
            </a:fld>
            <a:endParaRPr lang="en-US"/>
          </a:p>
        </p:txBody>
      </p:sp>
    </p:spTree>
    <p:extLst>
      <p:ext uri="{BB962C8B-B14F-4D97-AF65-F5344CB8AC3E}">
        <p14:creationId xmlns:p14="http://schemas.microsoft.com/office/powerpoint/2010/main" val="3572578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a:t>
            </a:fld>
            <a:endParaRPr lang="en-US"/>
          </a:p>
        </p:txBody>
      </p:sp>
    </p:spTree>
    <p:extLst>
      <p:ext uri="{BB962C8B-B14F-4D97-AF65-F5344CB8AC3E}">
        <p14:creationId xmlns:p14="http://schemas.microsoft.com/office/powerpoint/2010/main" val="31384069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80</a:t>
            </a:fld>
            <a:endParaRPr lang="en-US"/>
          </a:p>
        </p:txBody>
      </p:sp>
    </p:spTree>
    <p:extLst>
      <p:ext uri="{BB962C8B-B14F-4D97-AF65-F5344CB8AC3E}">
        <p14:creationId xmlns:p14="http://schemas.microsoft.com/office/powerpoint/2010/main" val="37274770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81</a:t>
            </a:fld>
            <a:endParaRPr lang="en-US"/>
          </a:p>
        </p:txBody>
      </p:sp>
    </p:spTree>
    <p:extLst>
      <p:ext uri="{BB962C8B-B14F-4D97-AF65-F5344CB8AC3E}">
        <p14:creationId xmlns:p14="http://schemas.microsoft.com/office/powerpoint/2010/main" val="37323850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82</a:t>
            </a:fld>
            <a:endParaRPr lang="en-US"/>
          </a:p>
        </p:txBody>
      </p:sp>
    </p:spTree>
    <p:extLst>
      <p:ext uri="{BB962C8B-B14F-4D97-AF65-F5344CB8AC3E}">
        <p14:creationId xmlns:p14="http://schemas.microsoft.com/office/powerpoint/2010/main" val="15735073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83</a:t>
            </a:fld>
            <a:endParaRPr lang="en-US"/>
          </a:p>
        </p:txBody>
      </p:sp>
    </p:spTree>
    <p:extLst>
      <p:ext uri="{BB962C8B-B14F-4D97-AF65-F5344CB8AC3E}">
        <p14:creationId xmlns:p14="http://schemas.microsoft.com/office/powerpoint/2010/main" val="3705813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84</a:t>
            </a:fld>
            <a:endParaRPr lang="en-US"/>
          </a:p>
        </p:txBody>
      </p:sp>
    </p:spTree>
    <p:extLst>
      <p:ext uri="{BB962C8B-B14F-4D97-AF65-F5344CB8AC3E}">
        <p14:creationId xmlns:p14="http://schemas.microsoft.com/office/powerpoint/2010/main" val="32491129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85</a:t>
            </a:fld>
            <a:endParaRPr lang="en-US"/>
          </a:p>
        </p:txBody>
      </p:sp>
    </p:spTree>
    <p:extLst>
      <p:ext uri="{BB962C8B-B14F-4D97-AF65-F5344CB8AC3E}">
        <p14:creationId xmlns:p14="http://schemas.microsoft.com/office/powerpoint/2010/main" val="29648317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86</a:t>
            </a:fld>
            <a:endParaRPr lang="en-US"/>
          </a:p>
        </p:txBody>
      </p:sp>
    </p:spTree>
    <p:extLst>
      <p:ext uri="{BB962C8B-B14F-4D97-AF65-F5344CB8AC3E}">
        <p14:creationId xmlns:p14="http://schemas.microsoft.com/office/powerpoint/2010/main" val="321798236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87</a:t>
            </a:fld>
            <a:endParaRPr lang="en-US"/>
          </a:p>
        </p:txBody>
      </p:sp>
    </p:spTree>
    <p:extLst>
      <p:ext uri="{BB962C8B-B14F-4D97-AF65-F5344CB8AC3E}">
        <p14:creationId xmlns:p14="http://schemas.microsoft.com/office/powerpoint/2010/main" val="9959684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88</a:t>
            </a:fld>
            <a:endParaRPr lang="en-US"/>
          </a:p>
        </p:txBody>
      </p:sp>
    </p:spTree>
    <p:extLst>
      <p:ext uri="{BB962C8B-B14F-4D97-AF65-F5344CB8AC3E}">
        <p14:creationId xmlns:p14="http://schemas.microsoft.com/office/powerpoint/2010/main" val="40416698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89</a:t>
            </a:fld>
            <a:endParaRPr lang="en-US"/>
          </a:p>
        </p:txBody>
      </p:sp>
    </p:spTree>
    <p:extLst>
      <p:ext uri="{BB962C8B-B14F-4D97-AF65-F5344CB8AC3E}">
        <p14:creationId xmlns:p14="http://schemas.microsoft.com/office/powerpoint/2010/main" val="377102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a:t>
            </a:fld>
            <a:endParaRPr lang="en-US"/>
          </a:p>
        </p:txBody>
      </p:sp>
    </p:spTree>
    <p:extLst>
      <p:ext uri="{BB962C8B-B14F-4D97-AF65-F5344CB8AC3E}">
        <p14:creationId xmlns:p14="http://schemas.microsoft.com/office/powerpoint/2010/main" val="373238504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90</a:t>
            </a:fld>
            <a:endParaRPr lang="en-US"/>
          </a:p>
        </p:txBody>
      </p:sp>
    </p:spTree>
    <p:extLst>
      <p:ext uri="{BB962C8B-B14F-4D97-AF65-F5344CB8AC3E}">
        <p14:creationId xmlns:p14="http://schemas.microsoft.com/office/powerpoint/2010/main" val="7797069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91</a:t>
            </a:fld>
            <a:endParaRPr lang="en-US"/>
          </a:p>
        </p:txBody>
      </p:sp>
    </p:spTree>
    <p:extLst>
      <p:ext uri="{BB962C8B-B14F-4D97-AF65-F5344CB8AC3E}">
        <p14:creationId xmlns:p14="http://schemas.microsoft.com/office/powerpoint/2010/main" val="330150057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92</a:t>
            </a:fld>
            <a:endParaRPr lang="en-US"/>
          </a:p>
        </p:txBody>
      </p:sp>
    </p:spTree>
    <p:extLst>
      <p:ext uri="{BB962C8B-B14F-4D97-AF65-F5344CB8AC3E}">
        <p14:creationId xmlns:p14="http://schemas.microsoft.com/office/powerpoint/2010/main" val="235442543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93</a:t>
            </a:fld>
            <a:endParaRPr lang="en-US"/>
          </a:p>
        </p:txBody>
      </p:sp>
    </p:spTree>
    <p:extLst>
      <p:ext uri="{BB962C8B-B14F-4D97-AF65-F5344CB8AC3E}">
        <p14:creationId xmlns:p14="http://schemas.microsoft.com/office/powerpoint/2010/main" val="19310860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94</a:t>
            </a:fld>
            <a:endParaRPr lang="en-US"/>
          </a:p>
        </p:txBody>
      </p:sp>
    </p:spTree>
    <p:extLst>
      <p:ext uri="{BB962C8B-B14F-4D97-AF65-F5344CB8AC3E}">
        <p14:creationId xmlns:p14="http://schemas.microsoft.com/office/powerpoint/2010/main" val="21642404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95</a:t>
            </a:fld>
            <a:endParaRPr lang="en-US"/>
          </a:p>
        </p:txBody>
      </p:sp>
    </p:spTree>
    <p:extLst>
      <p:ext uri="{BB962C8B-B14F-4D97-AF65-F5344CB8AC3E}">
        <p14:creationId xmlns:p14="http://schemas.microsoft.com/office/powerpoint/2010/main" val="258374996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96</a:t>
            </a:fld>
            <a:endParaRPr lang="en-US"/>
          </a:p>
        </p:txBody>
      </p:sp>
    </p:spTree>
    <p:extLst>
      <p:ext uri="{BB962C8B-B14F-4D97-AF65-F5344CB8AC3E}">
        <p14:creationId xmlns:p14="http://schemas.microsoft.com/office/powerpoint/2010/main" val="37907322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97</a:t>
            </a:fld>
            <a:endParaRPr lang="en-US"/>
          </a:p>
        </p:txBody>
      </p:sp>
    </p:spTree>
    <p:extLst>
      <p:ext uri="{BB962C8B-B14F-4D97-AF65-F5344CB8AC3E}">
        <p14:creationId xmlns:p14="http://schemas.microsoft.com/office/powerpoint/2010/main" val="37063347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98</a:t>
            </a:fld>
            <a:endParaRPr lang="en-US"/>
          </a:p>
        </p:txBody>
      </p:sp>
    </p:spTree>
    <p:extLst>
      <p:ext uri="{BB962C8B-B14F-4D97-AF65-F5344CB8AC3E}">
        <p14:creationId xmlns:p14="http://schemas.microsoft.com/office/powerpoint/2010/main" val="155495158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99</a:t>
            </a:fld>
            <a:endParaRPr lang="en-US"/>
          </a:p>
        </p:txBody>
      </p:sp>
    </p:spTree>
    <p:extLst>
      <p:ext uri="{BB962C8B-B14F-4D97-AF65-F5344CB8AC3E}">
        <p14:creationId xmlns:p14="http://schemas.microsoft.com/office/powerpoint/2010/main" val="30854376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2681150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939450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911169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528804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230285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017351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3527464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422311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904969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a:p>
            <a:pPr lvl="0"/>
            <a:endParaRPr lang="en-US"/>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845655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675025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620862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288171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528169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Tree>
    <p:extLst>
      <p:ext uri="{BB962C8B-B14F-4D97-AF65-F5344CB8AC3E}">
        <p14:creationId xmlns:p14="http://schemas.microsoft.com/office/powerpoint/2010/main" val="2111048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304171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214036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701466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51753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6473918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5743068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726903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487151" y="6301231"/>
            <a:ext cx="540140" cy="428181"/>
          </a:xfrm>
          <a:prstGeom prst="rect">
            <a:avLst/>
          </a:prstGeom>
        </p:spPr>
        <p:txBody>
          <a:bodyPr vert="horz" lIns="0" tIns="0" rIns="91440" bIns="45720" rtlCol="0" anchor="t" anchorCtr="0"/>
          <a:lstStyle>
            <a:lvl1pPr algn="l">
              <a:defRPr sz="1600"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421946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1999677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962101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0778507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Tree>
    <p:extLst>
      <p:ext uri="{BB962C8B-B14F-4D97-AF65-F5344CB8AC3E}">
        <p14:creationId xmlns:p14="http://schemas.microsoft.com/office/powerpoint/2010/main" val="24442615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2844283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7746565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0668071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8970973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3416321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a:spLocks/>
          </p:cNvSpPr>
          <p:nvPr userDrawn="1"/>
        </p:nvSpPr>
        <p:spPr bwMode="auto">
          <a:xfrm>
            <a:off x="-31629" y="0"/>
            <a:ext cx="12223629" cy="895336"/>
          </a:xfrm>
          <a:prstGeom prst="rect">
            <a:avLst/>
          </a:prstGeom>
          <a:solidFill>
            <a:srgbClr val="345065"/>
          </a:solidFill>
          <a:ln>
            <a:noFill/>
          </a:ln>
        </p:spPr>
        <p:txBody>
          <a:bodyPr lIns="0" tIns="0" rIns="0" bIns="0"/>
          <a:lstStyle/>
          <a:p>
            <a:endParaRPr lang="en-US" sz="2400"/>
          </a:p>
        </p:txBody>
      </p:sp>
      <p:sp>
        <p:nvSpPr>
          <p:cNvPr id="5" name="Title 1"/>
          <p:cNvSpPr>
            <a:spLocks noGrp="1"/>
          </p:cNvSpPr>
          <p:nvPr>
            <p:ph type="title" hasCustomPrompt="1"/>
          </p:nvPr>
        </p:nvSpPr>
        <p:spPr>
          <a:xfrm>
            <a:off x="203200" y="191822"/>
            <a:ext cx="11235552" cy="485775"/>
          </a:xfrm>
          <a:prstGeom prst="rect">
            <a:avLst/>
          </a:prstGeom>
        </p:spPr>
        <p:txBody>
          <a:bodyPr/>
          <a:lstStyle>
            <a:lvl1pPr algn="ctr">
              <a:defRPr sz="3733">
                <a:solidFill>
                  <a:schemeClr val="bg1"/>
                </a:solidFill>
                <a:latin typeface="Arial"/>
                <a:cs typeface="Arial"/>
              </a:defRPr>
            </a:lvl1pPr>
          </a:lstStyle>
          <a:p>
            <a:r>
              <a:rPr lang="en-US"/>
              <a:t>CLICK TO ADD TITLE</a:t>
            </a:r>
          </a:p>
        </p:txBody>
      </p:sp>
      <p:sp>
        <p:nvSpPr>
          <p:cNvPr id="6" name="Rectangle 5"/>
          <p:cNvSpPr>
            <a:spLocks/>
          </p:cNvSpPr>
          <p:nvPr userDrawn="1"/>
        </p:nvSpPr>
        <p:spPr bwMode="auto">
          <a:xfrm>
            <a:off x="0" y="6324601"/>
            <a:ext cx="12192000" cy="533400"/>
          </a:xfrm>
          <a:prstGeom prst="rect">
            <a:avLst/>
          </a:prstGeom>
          <a:solidFill>
            <a:srgbClr val="345065"/>
          </a:solidFill>
          <a:ln>
            <a:noFill/>
          </a:ln>
        </p:spPr>
        <p:txBody>
          <a:bodyPr lIns="0" tIns="0" rIns="0" bIns="0"/>
          <a:lstStyle/>
          <a:p>
            <a:endParaRPr lang="en-US" sz="2400"/>
          </a:p>
        </p:txBody>
      </p:sp>
      <p:sp>
        <p:nvSpPr>
          <p:cNvPr id="8" name="TextBox 7"/>
          <p:cNvSpPr txBox="1"/>
          <p:nvPr userDrawn="1"/>
        </p:nvSpPr>
        <p:spPr>
          <a:xfrm>
            <a:off x="28527" y="6499929"/>
            <a:ext cx="639877" cy="379656"/>
          </a:xfrm>
          <a:prstGeom prst="rect">
            <a:avLst/>
          </a:prstGeom>
          <a:noFill/>
        </p:spPr>
        <p:txBody>
          <a:bodyPr wrap="square" rtlCol="0">
            <a:spAutoFit/>
          </a:bodyPr>
          <a:lstStyle/>
          <a:p>
            <a:fld id="{7D0A11C7-9596-AB4E-909A-AAC699D6101A}" type="slidenum">
              <a:rPr lang="en-US" sz="1867" smtClean="0">
                <a:solidFill>
                  <a:schemeClr val="bg1"/>
                </a:solidFill>
                <a:latin typeface="Arial"/>
                <a:cs typeface="Arial"/>
              </a:rPr>
              <a:t>‹#›</a:t>
            </a:fld>
            <a:endParaRPr lang="en-US" sz="1867">
              <a:solidFill>
                <a:schemeClr val="bg1"/>
              </a:solidFill>
              <a:latin typeface="Arial"/>
              <a:cs typeface="Arial"/>
            </a:endParaRPr>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32800" y="6438112"/>
            <a:ext cx="3657600" cy="343689"/>
          </a:xfrm>
          <a:prstGeom prst="rect">
            <a:avLst/>
          </a:prstGeom>
        </p:spPr>
      </p:pic>
    </p:spTree>
    <p:extLst>
      <p:ext uri="{BB962C8B-B14F-4D97-AF65-F5344CB8AC3E}">
        <p14:creationId xmlns:p14="http://schemas.microsoft.com/office/powerpoint/2010/main" val="547526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189283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sz="1200">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072420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 uri="{C183D7F6-B498-43B3-948B-1728B52AA6E4}">
                <adec:decorative xmlns:adec="http://schemas.microsoft.com/office/drawing/2017/decorative" val="1"/>
              </a:ext>
            </a:extLst>
          </p:cNvPr>
          <p:cNvCxnSpPr>
            <a:cxnSpLocks/>
          </p:cNvCxnSpPr>
          <p:nvPr userDrawn="1"/>
        </p:nvCxnSpPr>
        <p:spPr>
          <a:xfrm>
            <a:off x="762651" y="1447796"/>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778101" y="537764"/>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5" name="Slide Number Placeholder 5">
            <a:extLst>
              <a:ext uri="{FF2B5EF4-FFF2-40B4-BE49-F238E27FC236}">
                <a16:creationId xmlns:a16="http://schemas.microsoft.com/office/drawing/2014/main" id="{CC9DC9BC-0E08-1A47-AB3C-D0D05F30B7A5}"/>
              </a:ext>
              <a:ext uri="{C183D7F6-B498-43B3-948B-1728B52AA6E4}">
                <adec:decorative xmlns:adec="http://schemas.microsoft.com/office/drawing/2017/decorative" val="1"/>
              </a:ext>
            </a:extLst>
          </p:cNvPr>
          <p:cNvSpPr>
            <a:spLocks noGrp="1"/>
          </p:cNvSpPr>
          <p:nvPr>
            <p:ph type="sldNum" sz="quarter" idx="4"/>
          </p:nvPr>
        </p:nvSpPr>
        <p:spPr>
          <a:xfrm>
            <a:off x="11444289" y="6301232"/>
            <a:ext cx="583002" cy="399606"/>
          </a:xfrm>
          <a:prstGeom prst="rect">
            <a:avLst/>
          </a:prstGeom>
        </p:spPr>
        <p:txBody>
          <a:bodyPr vert="horz" lIns="0" tIns="0" rIns="91440" bIns="45720" rtlCol="0" anchor="t" anchorCtr="0"/>
          <a:lstStyle>
            <a:lvl1pPr algn="l">
              <a:defRPr sz="1600" b="0" i="0">
                <a:solidFill>
                  <a:schemeClr val="tx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87183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 insert text here</a:t>
            </a:r>
          </a:p>
        </p:txBody>
      </p:sp>
    </p:spTree>
    <p:extLst>
      <p:ext uri="{BB962C8B-B14F-4D97-AF65-F5344CB8AC3E}">
        <p14:creationId xmlns:p14="http://schemas.microsoft.com/office/powerpoint/2010/main" val="4028217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3836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6035578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1200"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385445002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698" r:id="rId5"/>
    <p:sldLayoutId id="2147483676" r:id="rId6"/>
    <p:sldLayoutId id="2147483733" r:id="rId7"/>
    <p:sldLayoutId id="2147483734" r:id="rId8"/>
    <p:sldLayoutId id="2147483691" r:id="rId9"/>
    <p:sldLayoutId id="2147483655" r:id="rId10"/>
    <p:sldLayoutId id="2147483692" r:id="rId11"/>
    <p:sldLayoutId id="2147483659" r:id="rId12"/>
    <p:sldLayoutId id="2147483693" r:id="rId13"/>
    <p:sldLayoutId id="2147483683" r:id="rId14"/>
    <p:sldLayoutId id="2147483702" r:id="rId15"/>
    <p:sldLayoutId id="2147483685" r:id="rId16"/>
    <p:sldLayoutId id="2147483719" r:id="rId17"/>
    <p:sldLayoutId id="2147483682" r:id="rId18"/>
    <p:sldLayoutId id="2147483686" r:id="rId19"/>
    <p:sldLayoutId id="2147483712" r:id="rId20"/>
    <p:sldLayoutId id="2147483713" r:id="rId21"/>
    <p:sldLayoutId id="2147483716" r:id="rId22"/>
    <p:sldLayoutId id="2147483717" r:id="rId23"/>
    <p:sldLayoutId id="2147483718" r:id="rId24"/>
    <p:sldLayoutId id="2147483726" r:id="rId25"/>
    <p:sldLayoutId id="2147483720" r:id="rId26"/>
    <p:sldLayoutId id="2147483681" r:id="rId27"/>
    <p:sldLayoutId id="2147483731" r:id="rId28"/>
    <p:sldLayoutId id="2147483722" r:id="rId29"/>
    <p:sldLayoutId id="2147483723" r:id="rId30"/>
    <p:sldLayoutId id="2147483724" r:id="rId31"/>
    <p:sldLayoutId id="2147483725" r:id="rId32"/>
    <p:sldLayoutId id="2147483711" r:id="rId33"/>
    <p:sldLayoutId id="2147483715" r:id="rId34"/>
    <p:sldLayoutId id="2147483689" r:id="rId35"/>
    <p:sldLayoutId id="2147483687" r:id="rId36"/>
    <p:sldLayoutId id="2147483728" r:id="rId37"/>
    <p:sldLayoutId id="2147483730" r:id="rId38"/>
    <p:sldLayoutId id="2147483735" r:id="rId39"/>
  </p:sldLayoutIdLst>
  <p:hf hdr="0" ft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userDrawn="1">
          <p15:clr>
            <a:srgbClr val="F26B43"/>
          </p15:clr>
        </p15:guide>
        <p15:guide id="2" orient="horz" pos="192" userDrawn="1">
          <p15:clr>
            <a:srgbClr val="F26B43"/>
          </p15:clr>
        </p15:guide>
        <p15:guide id="3" pos="768" userDrawn="1">
          <p15:clr>
            <a:srgbClr val="F26B43"/>
          </p15:clr>
        </p15:guide>
        <p15:guide id="4" pos="9473" userDrawn="1">
          <p15:clr>
            <a:srgbClr val="F26B43"/>
          </p15:clr>
        </p15:guide>
        <p15:guide id="5" orient="horz" pos="768" userDrawn="1">
          <p15:clr>
            <a:srgbClr val="F26B43"/>
          </p15:clr>
        </p15:guide>
        <p15:guide id="6" orient="horz" pos="4992" userDrawn="1">
          <p15:clr>
            <a:srgbClr val="F26B43"/>
          </p15:clr>
        </p15:guide>
        <p15:guide id="7" orient="horz" pos="5592" userDrawn="1">
          <p15:clr>
            <a:srgbClr val="F26B43"/>
          </p15:clr>
        </p15:guide>
        <p15:guide id="8" pos="9801" userDrawn="1">
          <p15:clr>
            <a:srgbClr val="F26B43"/>
          </p15:clr>
        </p15:guide>
        <p15:guide id="9" pos="197" userDrawn="1">
          <p15:clr>
            <a:srgbClr val="F26B43"/>
          </p15:clr>
        </p15:guide>
        <p15:guide id="10" orient="horz" pos="29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9.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4.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hemeOverride" Target="../theme/themeOverride2.xml"/><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hyperlink" Target="http://www.studentaid.gov/" TargetMode="External"/><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hyperlink" Target="http://www.studentaid.gov/" TargetMode="External"/><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8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hyperlink" Target="http://www.studentaid.gov/" TargetMode="External"/><Relationship Id="rId2" Type="http://schemas.openxmlformats.org/officeDocument/2006/relationships/notesSlide" Target="../notesSlides/notesSlide91.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9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4800" cap="none">
                <a:latin typeface="Oswald"/>
                <a:ea typeface="Noto Serif"/>
                <a:cs typeface="Noto Serif"/>
              </a:rPr>
              <a:t>Dependent</a:t>
            </a:r>
            <a:r>
              <a:rPr lang="en-US" sz="5300" cap="none">
                <a:latin typeface="Oswald"/>
                <a:ea typeface="Noto Serif"/>
                <a:cs typeface="Noto Serif"/>
              </a:rPr>
              <a:t> Student Invites Parent</a:t>
            </a:r>
            <a:endParaRPr lang="en-US" sz="5300" cap="none">
              <a:ea typeface="Noto Serif"/>
              <a:cs typeface="Noto Serif"/>
            </a:endParaRP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17614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3" y="580774"/>
            <a:ext cx="11729837" cy="11337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 Identity Information (Continued)</a:t>
            </a:r>
            <a:endParaRPr kumimoji="0" lang="en-US" altLang="en-US" sz="4000" b="1" i="0" u="none" strike="noStrike" kern="1200" cap="none" spc="0" normalizeH="0" baseline="0" noProof="0">
              <a:ln>
                <a:noFill/>
              </a:ln>
              <a:effectLst/>
              <a:uLnTx/>
              <a:uFillTx/>
              <a:latin typeface="Oswald"/>
              <a:ea typeface="+mn-ea"/>
              <a:cs typeface="+mn-cs"/>
            </a:endParaRPr>
          </a:p>
        </p:txBody>
      </p:sp>
      <p:pic>
        <p:nvPicPr>
          <p:cNvPr id="6" name="Picture 5" descr="Screenshot continuation of the Student Identity Information section, which has text boxes for the student to enter their permanent mailing address. ">
            <a:extLst>
              <a:ext uri="{FF2B5EF4-FFF2-40B4-BE49-F238E27FC236}">
                <a16:creationId xmlns:a16="http://schemas.microsoft.com/office/drawing/2014/main" id="{E4E9C78C-8C3F-3153-86BD-79798966401C}"/>
              </a:ext>
            </a:extLst>
          </p:cNvPr>
          <p:cNvPicPr>
            <a:picLocks noChangeAspect="1"/>
          </p:cNvPicPr>
          <p:nvPr/>
        </p:nvPicPr>
        <p:blipFill>
          <a:blip r:embed="rId3"/>
          <a:stretch>
            <a:fillRect/>
          </a:stretch>
        </p:blipFill>
        <p:spPr>
          <a:xfrm>
            <a:off x="2615235" y="1714500"/>
            <a:ext cx="6971084" cy="4457700"/>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10</a:t>
            </a:fld>
            <a:endParaRPr lang="en-US"/>
          </a:p>
        </p:txBody>
      </p:sp>
    </p:spTree>
    <p:extLst>
      <p:ext uri="{BB962C8B-B14F-4D97-AF65-F5344CB8AC3E}">
        <p14:creationId xmlns:p14="http://schemas.microsoft.com/office/powerpoint/2010/main" val="24754766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Family Size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CD1C7D7-E150-2DFE-D63C-7F19FC27BEB3}"/>
              </a:ext>
            </a:extLst>
          </p:cNvPr>
          <p:cNvSpPr txBox="1"/>
          <p:nvPr/>
        </p:nvSpPr>
        <p:spPr>
          <a:xfrm>
            <a:off x="693093" y="1714500"/>
            <a:ext cx="4171515" cy="1702967"/>
          </a:xfrm>
          <a:prstGeom prst="rect">
            <a:avLst/>
          </a:prstGeom>
          <a:noFill/>
        </p:spPr>
        <p:txBody>
          <a:bodyPr wrap="square" lIns="91440" tIns="45720" rIns="91440" bIns="45720" rtlCol="0" anchor="t">
            <a:spAutoFit/>
          </a:bodyPr>
          <a:lstStyle/>
          <a:p>
            <a:pPr>
              <a:lnSpc>
                <a:spcPct val="150000"/>
              </a:lnSpc>
            </a:pPr>
            <a:r>
              <a:rPr lang="en-US" sz="1800" b="0" i="0" u="none" strike="noStrike">
                <a:solidFill>
                  <a:srgbClr val="191918"/>
                </a:solidFill>
                <a:effectLst/>
                <a:latin typeface="Arial"/>
                <a:cs typeface="Arial"/>
              </a:rPr>
              <a:t>This page asks the parent if their family size has changed since filing their 2022 tax return. The parent selects the </a:t>
            </a:r>
            <a:r>
              <a:rPr lang="en-US">
                <a:solidFill>
                  <a:srgbClr val="191918"/>
                </a:solidFill>
                <a:latin typeface="Arial"/>
                <a:cs typeface="Arial"/>
              </a:rPr>
              <a:t>"No"</a:t>
            </a:r>
            <a:r>
              <a:rPr lang="en-US" sz="1800" b="0" i="0" u="none" strike="noStrike">
                <a:solidFill>
                  <a:srgbClr val="191918"/>
                </a:solidFill>
                <a:effectLst/>
                <a:latin typeface="Arial"/>
                <a:cs typeface="Arial"/>
              </a:rPr>
              <a:t> option.  </a:t>
            </a:r>
            <a:endParaRPr lang="en-US">
              <a:latin typeface="Arial"/>
              <a:cs typeface="Arial"/>
            </a:endParaRPr>
          </a:p>
        </p:txBody>
      </p:sp>
      <p:pic>
        <p:nvPicPr>
          <p:cNvPr id="5122" name="Picture 2" descr="Screenshot continuation of the Parent Financials section, which asks the parent if their family size has changed from the number of individuals claimed on their 2022 tax return. ">
            <a:extLst>
              <a:ext uri="{FF2B5EF4-FFF2-40B4-BE49-F238E27FC236}">
                <a16:creationId xmlns:a16="http://schemas.microsoft.com/office/drawing/2014/main" id="{6C1FBFC0-C026-1FFF-52B2-58104F3316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7938" y="1714500"/>
            <a:ext cx="6263322" cy="243230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100</a:t>
            </a:fld>
            <a:endParaRPr lang="en-US"/>
          </a:p>
        </p:txBody>
      </p:sp>
    </p:spTree>
    <p:extLst>
      <p:ext uri="{BB962C8B-B14F-4D97-AF65-F5344CB8AC3E}">
        <p14:creationId xmlns:p14="http://schemas.microsoft.com/office/powerpoint/2010/main" val="30927550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Number in College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019DE487-73E1-8676-A117-7E2712EDA6BB}"/>
              </a:ext>
            </a:extLst>
          </p:cNvPr>
          <p:cNvSpPr txBox="1"/>
          <p:nvPr/>
        </p:nvSpPr>
        <p:spPr>
          <a:xfrm>
            <a:off x="680901" y="1720265"/>
            <a:ext cx="4244667" cy="2118465"/>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This page asks the parent how many people in the family will be in college between July 1, 2024, and June 30, 2025. The parent enters a response into the entry field.</a:t>
            </a:r>
            <a:endParaRPr lang="en-US"/>
          </a:p>
        </p:txBody>
      </p:sp>
      <p:sp>
        <p:nvSpPr>
          <p:cNvPr id="5" name="Slide Number Placeholder 4"/>
          <p:cNvSpPr>
            <a:spLocks noGrp="1"/>
          </p:cNvSpPr>
          <p:nvPr>
            <p:ph type="sldNum" sz="quarter" idx="4"/>
          </p:nvPr>
        </p:nvSpPr>
        <p:spPr/>
        <p:txBody>
          <a:bodyPr/>
          <a:lstStyle/>
          <a:p>
            <a:fld id="{234755BD-B4AC-9044-BCE4-27904766F8BB}" type="slidenum">
              <a:rPr lang="en-US" smtClean="0"/>
              <a:pPr/>
              <a:t>101</a:t>
            </a:fld>
            <a:endParaRPr lang="en-US"/>
          </a:p>
        </p:txBody>
      </p:sp>
      <p:pic>
        <p:nvPicPr>
          <p:cNvPr id="6146" name="Picture 2" descr="Screenshot continuation of the Parent Financials section, which asks the parent to enter the number of people in their family, including the student, that will be in college between July 1, 2024, and June 30, 2025. ">
            <a:extLst>
              <a:ext uri="{FF2B5EF4-FFF2-40B4-BE49-F238E27FC236}">
                <a16:creationId xmlns:a16="http://schemas.microsoft.com/office/drawing/2014/main" id="{E04D8109-C8D9-9054-E8D8-84DB773BA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726" y="1720266"/>
            <a:ext cx="6233195" cy="25251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7537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Tax Return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2DAFE46-9F88-6866-179D-3C0FDF125497}"/>
              </a:ext>
            </a:extLst>
          </p:cNvPr>
          <p:cNvSpPr txBox="1"/>
          <p:nvPr/>
        </p:nvSpPr>
        <p:spPr>
          <a:xfrm>
            <a:off x="680901" y="1713778"/>
            <a:ext cx="4500699" cy="1703030"/>
          </a:xfrm>
          <a:prstGeom prst="rect">
            <a:avLst/>
          </a:prstGeom>
          <a:noFill/>
        </p:spPr>
        <p:txBody>
          <a:bodyPr wrap="square" rtlCol="0">
            <a:spAutoFit/>
          </a:bodyPr>
          <a:lstStyle/>
          <a:p>
            <a:pPr>
              <a:lnSpc>
                <a:spcPct val="150000"/>
              </a:lnSpc>
            </a:pPr>
            <a:r>
              <a:rPr lang="en-US"/>
              <a:t>The parent is asked questions about their 2022 tax return. They enter a response in each entry field. </a:t>
            </a:r>
          </a:p>
          <a:p>
            <a:pPr>
              <a:lnSpc>
                <a:spcPct val="150000"/>
              </a:lnSpc>
            </a:pP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102</a:t>
            </a:fld>
            <a:endParaRPr lang="en-US"/>
          </a:p>
        </p:txBody>
      </p:sp>
      <p:pic>
        <p:nvPicPr>
          <p:cNvPr id="7170" name="Picture 2" descr="Screenshot continuation of the Parent Financials section, which asks the parent if they received Earned Income Tax Credit. Below that, text boxes prompt the parent to enter the dollar amount of college grants, scholarships, or AmeriCorps benefits reported to the Internal Revenue Service. Another text box prompts the parent to enter the dollar amount of foreign income exempt from federal taxation.">
            <a:extLst>
              <a:ext uri="{FF2B5EF4-FFF2-40B4-BE49-F238E27FC236}">
                <a16:creationId xmlns:a16="http://schemas.microsoft.com/office/drawing/2014/main" id="{6CC8FC89-CA9A-80A6-8106-5C2F241A9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6631" y="1721560"/>
            <a:ext cx="5597297" cy="445064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0976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Assets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C629FAE2-876C-F17C-9AB5-87FC05ECC58D}"/>
              </a:ext>
            </a:extLst>
          </p:cNvPr>
          <p:cNvSpPr txBox="1"/>
          <p:nvPr/>
        </p:nvSpPr>
        <p:spPr>
          <a:xfrm>
            <a:off x="693093" y="1714500"/>
            <a:ext cx="4488507" cy="871970"/>
          </a:xfrm>
          <a:prstGeom prst="rect">
            <a:avLst/>
          </a:prstGeom>
          <a:noFill/>
        </p:spPr>
        <p:txBody>
          <a:bodyPr wrap="square" rtlCol="0">
            <a:spAutoFit/>
          </a:bodyPr>
          <a:lstStyle/>
          <a:p>
            <a:pPr>
              <a:lnSpc>
                <a:spcPct val="150000"/>
              </a:lnSpc>
            </a:pPr>
            <a:r>
              <a:rPr lang="en-US"/>
              <a:t>The parent is asked about their assets. They enter a response in each entry field. </a:t>
            </a:r>
          </a:p>
        </p:txBody>
      </p:sp>
      <p:pic>
        <p:nvPicPr>
          <p:cNvPr id="4" name="Picture 3" descr="Screenshot continuation of the Parent Financials section, which asks the parent to enter their assets. There are text boxes for the parent to enter the dollar amounts of annual child support received; the total of cash, savings, and checking accounts; the current net worth of businesses and investment farms; and the current net worth of investments, including real estate.">
            <a:extLst>
              <a:ext uri="{FF2B5EF4-FFF2-40B4-BE49-F238E27FC236}">
                <a16:creationId xmlns:a16="http://schemas.microsoft.com/office/drawing/2014/main" id="{8DB05974-8CB4-0C00-1FB6-3E4F1A3F0934}"/>
              </a:ext>
            </a:extLst>
          </p:cNvPr>
          <p:cNvPicPr>
            <a:picLocks noChangeAspect="1"/>
          </p:cNvPicPr>
          <p:nvPr/>
        </p:nvPicPr>
        <p:blipFill>
          <a:blip r:embed="rId3"/>
          <a:stretch>
            <a:fillRect/>
          </a:stretch>
        </p:blipFill>
        <p:spPr>
          <a:xfrm>
            <a:off x="5852160" y="1717626"/>
            <a:ext cx="5366692" cy="447750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103</a:t>
            </a:fld>
            <a:endParaRPr lang="en-US"/>
          </a:p>
        </p:txBody>
      </p:sp>
    </p:spTree>
    <p:extLst>
      <p:ext uri="{BB962C8B-B14F-4D97-AF65-F5344CB8AC3E}">
        <p14:creationId xmlns:p14="http://schemas.microsoft.com/office/powerpoint/2010/main" val="21934838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Review Page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7E8D841-57C7-C934-F076-DAB514B647EF}"/>
              </a:ext>
            </a:extLst>
          </p:cNvPr>
          <p:cNvSpPr txBox="1"/>
          <p:nvPr/>
        </p:nvSpPr>
        <p:spPr>
          <a:xfrm>
            <a:off x="680901" y="1721169"/>
            <a:ext cx="4500699" cy="3780458"/>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The review page displays the responses that the parent has provided in the previous student and </a:t>
            </a:r>
            <a:r>
              <a:rPr lang="en-US" sz="1800" b="0" i="0" u="none" strike="noStrike">
                <a:solidFill>
                  <a:srgbClr val="191918"/>
                </a:solidFill>
                <a:effectLst/>
                <a:highlight>
                  <a:srgbClr val="FFFFFF"/>
                </a:highlight>
                <a:latin typeface="Arial" panose="020B0604020202020204" pitchFamily="34" charset="0"/>
              </a:rPr>
              <a:t>parent sections of the student’s FAFSA</a:t>
            </a:r>
            <a:r>
              <a:rPr lang="en-US" sz="1800" b="0" i="0" u="none" strike="noStrike" baseline="30000">
                <a:solidFill>
                  <a:srgbClr val="191918"/>
                </a:solidFill>
                <a:effectLst/>
                <a:highlight>
                  <a:srgbClr val="FFFFFF"/>
                </a:highlight>
                <a:latin typeface="Arial" panose="020B0604020202020204" pitchFamily="34" charset="0"/>
              </a:rPr>
              <a:t>®</a:t>
            </a:r>
            <a:r>
              <a:rPr lang="en-US" sz="1800" b="0" i="0" u="none" strike="noStrike">
                <a:solidFill>
                  <a:srgbClr val="191918"/>
                </a:solidFill>
                <a:effectLst/>
                <a:highlight>
                  <a:srgbClr val="FFFFFF"/>
                </a:highlight>
                <a:latin typeface="Arial" panose="020B0604020202020204" pitchFamily="34" charset="0"/>
              </a:rPr>
              <a:t> form. </a:t>
            </a:r>
            <a:r>
              <a:rPr lang="en-US" sz="1800" b="0" i="0" u="none" strike="noStrike">
                <a:solidFill>
                  <a:srgbClr val="191918"/>
                </a:solidFill>
                <a:effectLst/>
                <a:latin typeface="Arial" panose="020B0604020202020204" pitchFamily="34" charset="0"/>
              </a:rPr>
              <a:t>The parent can view all their responses by selecting "Expand All" or expand each section individually. To edit a response, they </a:t>
            </a:r>
            <a:r>
              <a:rPr lang="en-US">
                <a:solidFill>
                  <a:srgbClr val="191918"/>
                </a:solidFill>
                <a:latin typeface="Arial" panose="020B0604020202020204" pitchFamily="34" charset="0"/>
              </a:rPr>
              <a:t>can </a:t>
            </a:r>
            <a:r>
              <a:rPr lang="en-US" sz="1800" b="0" i="0" u="none" strike="noStrike">
                <a:solidFill>
                  <a:srgbClr val="191918"/>
                </a:solidFill>
                <a:effectLst/>
                <a:latin typeface="Arial" panose="020B0604020202020204" pitchFamily="34" charset="0"/>
              </a:rPr>
              <a:t>select the question’s hyperlink to be taken to the corresponding page.</a:t>
            </a:r>
            <a:endParaRPr lang="en-US" sz="1600"/>
          </a:p>
        </p:txBody>
      </p:sp>
      <p:pic>
        <p:nvPicPr>
          <p:cNvPr id="3" name="Picture 2" descr="Screenshot of the review page. Each of the four previous sections are listed, which the parent can expand and collapse to review and verify their information.">
            <a:extLst>
              <a:ext uri="{FF2B5EF4-FFF2-40B4-BE49-F238E27FC236}">
                <a16:creationId xmlns:a16="http://schemas.microsoft.com/office/drawing/2014/main" id="{44D54FA7-C9F5-80A1-907B-ABF8A002AAC9}"/>
              </a:ext>
            </a:extLst>
          </p:cNvPr>
          <p:cNvPicPr>
            <a:picLocks noChangeAspect="1"/>
          </p:cNvPicPr>
          <p:nvPr/>
        </p:nvPicPr>
        <p:blipFill>
          <a:blip r:embed="rId3"/>
          <a:stretch>
            <a:fillRect/>
          </a:stretch>
        </p:blipFill>
        <p:spPr>
          <a:xfrm>
            <a:off x="5600700" y="1735532"/>
            <a:ext cx="5847027" cy="3872788"/>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104</a:t>
            </a:fld>
            <a:endParaRPr lang="en-US"/>
          </a:p>
        </p:txBody>
      </p:sp>
    </p:spTree>
    <p:extLst>
      <p:ext uri="{BB962C8B-B14F-4D97-AF65-F5344CB8AC3E}">
        <p14:creationId xmlns:p14="http://schemas.microsoft.com/office/powerpoint/2010/main" val="25648681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Signature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80900" y="1723600"/>
            <a:ext cx="4500699" cy="3364960"/>
          </a:xfrm>
          <a:prstGeom prst="rect">
            <a:avLst/>
          </a:prstGeom>
          <a:noFill/>
        </p:spPr>
        <p:txBody>
          <a:bodyPr wrap="square" lIns="91440" tIns="45720" rIns="91440" bIns="45720" rtlCol="0" anchor="t">
            <a:spAutoFit/>
          </a:bodyPr>
          <a:lstStyle/>
          <a:p>
            <a:pPr>
              <a:lnSpc>
                <a:spcPct val="150000"/>
              </a:lnSpc>
            </a:pPr>
            <a:r>
              <a:rPr lang="en-US" sz="1800" b="0" i="0" u="none" strike="noStrike">
                <a:solidFill>
                  <a:srgbClr val="191918"/>
                </a:solidFill>
                <a:effectLst/>
                <a:latin typeface="Arial" panose="020B0604020202020204" pitchFamily="34" charset="0"/>
              </a:rPr>
              <a:t>On this page, the parent acknowledges the terms and conditions of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and signs their section. After agreeing and signing, the parent is able to submit their section of the FAFSA form. Since the student section is incomplete, </a:t>
            </a:r>
            <a:r>
              <a:rPr lang="en-US">
                <a:ea typeface="Calibri"/>
                <a:cs typeface="Calibri"/>
              </a:rPr>
              <a:t>the FAFSA form is not considered complete and can’t be processed yet. </a:t>
            </a:r>
            <a:r>
              <a:rPr lang="en-US" sz="1800" b="0" i="0">
                <a:solidFill>
                  <a:srgbClr val="191918"/>
                </a:solidFill>
                <a:effectLst/>
                <a:latin typeface="Arial" panose="020B0604020202020204" pitchFamily="34" charset="0"/>
              </a:rPr>
              <a:t>​</a:t>
            </a:r>
            <a:endParaRPr lang="en-US"/>
          </a:p>
        </p:txBody>
      </p:sp>
      <p:pic>
        <p:nvPicPr>
          <p:cNvPr id="3" name="Picture 2" descr="Screenshot of the signature page. The parent is instructed to review the terms and conditions they will be agreeing to by signing the FAFSA form. A checkbox indicates the parent agrees to the terms, and there is a button below that for the parent to “Sign and Submit” the form.">
            <a:extLst>
              <a:ext uri="{FF2B5EF4-FFF2-40B4-BE49-F238E27FC236}">
                <a16:creationId xmlns:a16="http://schemas.microsoft.com/office/drawing/2014/main" id="{51D0A39B-AABE-6038-4871-3C3C840B8245}"/>
              </a:ext>
            </a:extLst>
          </p:cNvPr>
          <p:cNvPicPr>
            <a:picLocks noChangeAspect="1"/>
          </p:cNvPicPr>
          <p:nvPr/>
        </p:nvPicPr>
        <p:blipFill>
          <a:blip r:embed="rId3"/>
          <a:stretch>
            <a:fillRect/>
          </a:stretch>
        </p:blipFill>
        <p:spPr>
          <a:xfrm>
            <a:off x="6108454" y="1243334"/>
            <a:ext cx="4888203" cy="4847225"/>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105</a:t>
            </a:fld>
            <a:endParaRPr lang="en-US"/>
          </a:p>
        </p:txBody>
      </p:sp>
    </p:spTree>
    <p:extLst>
      <p:ext uri="{BB962C8B-B14F-4D97-AF65-F5344CB8AC3E}">
        <p14:creationId xmlns:p14="http://schemas.microsoft.com/office/powerpoint/2010/main" val="6071891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Section Complete</a:t>
            </a:r>
            <a:endParaRPr lang="en-US" altLang="en-US" sz="4267" b="1" i="0" u="none" strike="noStrike" kern="1200" cap="none" spc="0" normalizeH="0" baseline="0" noProof="0">
              <a:ln>
                <a:noFill/>
              </a:ln>
              <a:effectLst/>
              <a:uLnTx/>
              <a:uFillTx/>
              <a:latin typeface="Oswald"/>
            </a:endParaRPr>
          </a:p>
        </p:txBody>
      </p:sp>
      <p:sp>
        <p:nvSpPr>
          <p:cNvPr id="3" name="TextBox 2">
            <a:extLst>
              <a:ext uri="{FF2B5EF4-FFF2-40B4-BE49-F238E27FC236}">
                <a16:creationId xmlns:a16="http://schemas.microsoft.com/office/drawing/2014/main" id="{4404C027-DF99-A196-5C28-5AF22B417F9A}"/>
              </a:ext>
            </a:extLst>
          </p:cNvPr>
          <p:cNvSpPr txBox="1"/>
          <p:nvPr/>
        </p:nvSpPr>
        <p:spPr>
          <a:xfrm>
            <a:off x="693092" y="1720252"/>
            <a:ext cx="5000572" cy="4195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Upon signing the parent section, the parent is presented the parent section complete page. This page displays information for the parent about next steps, including tracking the student’s </a:t>
            </a:r>
            <a:r>
              <a:rPr lang="en-US" sz="1800" b="0" i="0" u="none" strike="noStrike">
                <a:solidFill>
                  <a:srgbClr val="191918"/>
                </a:solidFill>
                <a:effectLst/>
                <a:latin typeface="Arial" panose="020B0604020202020204" pitchFamily="34" charset="0"/>
              </a:rPr>
              <a:t>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The parent is reminded that the student’s form is not complete and can’t be processed until the student section is complete. Next, in this scenario, the parent selects “Provide Student </a:t>
            </a:r>
            <a:r>
              <a:rPr lang="en-US">
                <a:solidFill>
                  <a:srgbClr val="191918"/>
                </a:solidFill>
                <a:latin typeface="Arial" panose="020B0604020202020204" pitchFamily="34" charset="0"/>
              </a:rPr>
              <a:t>I</a:t>
            </a:r>
            <a:r>
              <a:rPr lang="en-US" sz="1800" b="0" i="0" u="none" strike="noStrike">
                <a:solidFill>
                  <a:srgbClr val="191918"/>
                </a:solidFill>
                <a:effectLst/>
                <a:latin typeface="Arial" panose="020B0604020202020204" pitchFamily="34" charset="0"/>
              </a:rPr>
              <a:t>nformation Manually" and enters the student section.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106</a:t>
            </a:fld>
            <a:endParaRPr lang="en-US"/>
          </a:p>
        </p:txBody>
      </p:sp>
      <p:sp>
        <p:nvSpPr>
          <p:cNvPr id="2" name="Rectangle 1">
            <a:extLst>
              <a:ext uri="{FF2B5EF4-FFF2-40B4-BE49-F238E27FC236}">
                <a16:creationId xmlns:a16="http://schemas.microsoft.com/office/drawing/2014/main" id="{DF63F890-7509-D423-9734-DA5460806215}"/>
              </a:ext>
            </a:extLst>
          </p:cNvPr>
          <p:cNvSpPr/>
          <p:nvPr/>
        </p:nvSpPr>
        <p:spPr>
          <a:xfrm>
            <a:off x="6774031" y="2761942"/>
            <a:ext cx="4724877" cy="13341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Arial"/>
              </a:rPr>
              <a:t> This screenshot is currently unavailable. It will be available in a future preview presentation scheduled for December 2023.</a:t>
            </a:r>
          </a:p>
        </p:txBody>
      </p:sp>
    </p:spTree>
    <p:extLst>
      <p:ext uri="{BB962C8B-B14F-4D97-AF65-F5344CB8AC3E}">
        <p14:creationId xmlns:p14="http://schemas.microsoft.com/office/powerpoint/2010/main" val="33282414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Parent’s Student Demographics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534E36E-2647-777D-7400-0681DBD02B05}"/>
              </a:ext>
            </a:extLst>
          </p:cNvPr>
          <p:cNvSpPr txBox="1"/>
          <p:nvPr/>
        </p:nvSpPr>
        <p:spPr>
          <a:xfrm>
            <a:off x="656516" y="1728063"/>
            <a:ext cx="4122747"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view within the Student Demographics section. It provides an overview of the section.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107</a:t>
            </a:fld>
            <a:endParaRPr lang="en-US"/>
          </a:p>
        </p:txBody>
      </p:sp>
      <p:pic>
        <p:nvPicPr>
          <p:cNvPr id="4" name="Picture 3" descr="Screenshot of the introduction to the Student Demographics section, which informs the student that the next series of pages will ask about their sex, race and ethnicity, citizenship, legal residence, and education.">
            <a:extLst>
              <a:ext uri="{FF2B5EF4-FFF2-40B4-BE49-F238E27FC236}">
                <a16:creationId xmlns:a16="http://schemas.microsoft.com/office/drawing/2014/main" id="{C4A0B769-FA67-B4D9-FA92-B9B93BBF4056}"/>
              </a:ext>
            </a:extLst>
          </p:cNvPr>
          <p:cNvPicPr>
            <a:picLocks noChangeAspect="1"/>
          </p:cNvPicPr>
          <p:nvPr/>
        </p:nvPicPr>
        <p:blipFill>
          <a:blip r:embed="rId3"/>
          <a:stretch>
            <a:fillRect/>
          </a:stretch>
        </p:blipFill>
        <p:spPr>
          <a:xfrm>
            <a:off x="4572000" y="2694926"/>
            <a:ext cx="7503108" cy="2616375"/>
          </a:xfrm>
          <a:prstGeom prst="rect">
            <a:avLst/>
          </a:prstGeom>
          <a:ln w="12700">
            <a:solidFill>
              <a:schemeClr val="tx1"/>
            </a:solidFill>
          </a:ln>
        </p:spPr>
      </p:pic>
    </p:spTree>
    <p:extLst>
      <p:ext uri="{BB962C8B-B14F-4D97-AF65-F5344CB8AC3E}">
        <p14:creationId xmlns:p14="http://schemas.microsoft.com/office/powerpoint/2010/main" val="21509055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Demographic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96919F7-2932-AC38-7570-E670EF5A2944}"/>
              </a:ext>
            </a:extLst>
          </p:cNvPr>
          <p:cNvSpPr txBox="1"/>
          <p:nvPr/>
        </p:nvSpPr>
        <p:spPr>
          <a:xfrm>
            <a:off x="693093" y="1715614"/>
            <a:ext cx="4317820" cy="2118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about the student’s gender identity and if the student is transgender. The parent selects a response from the options for both questions. </a:t>
            </a:r>
            <a:endParaRPr lang="en-US"/>
          </a:p>
        </p:txBody>
      </p:sp>
      <p:pic>
        <p:nvPicPr>
          <p:cNvPr id="8194" name="Picture 2" descr="Screenshot of the first page of the Student Demographics section. The parent is informed the questions are for research purposes only and will not affect federal student aid eligibility. Below that, the parent is asked to select the student's gender and to answer if the student is transgender.">
            <a:extLst>
              <a:ext uri="{FF2B5EF4-FFF2-40B4-BE49-F238E27FC236}">
                <a16:creationId xmlns:a16="http://schemas.microsoft.com/office/drawing/2014/main" id="{FEA4A0D0-BDDF-5DD3-76CF-6B7A30876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2163" y="1714500"/>
            <a:ext cx="5184473" cy="460557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108</a:t>
            </a:fld>
            <a:endParaRPr lang="en-US"/>
          </a:p>
        </p:txBody>
      </p:sp>
    </p:spTree>
    <p:extLst>
      <p:ext uri="{BB962C8B-B14F-4D97-AF65-F5344CB8AC3E}">
        <p14:creationId xmlns:p14="http://schemas.microsoft.com/office/powerpoint/2010/main" val="21253161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Race and Ethnicity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294811-A450-7558-1E58-89F7AFF854B1}"/>
              </a:ext>
            </a:extLst>
          </p:cNvPr>
          <p:cNvSpPr txBox="1"/>
          <p:nvPr/>
        </p:nvSpPr>
        <p:spPr>
          <a:xfrm>
            <a:off x="696655" y="1714500"/>
            <a:ext cx="9375649"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if the student is of Hispanic, Latino, or Spanish origin. They are also asked about the student’s race. The parent selects checkboxes to answer both questions.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109</a:t>
            </a:fld>
            <a:endParaRPr lang="en-US"/>
          </a:p>
        </p:txBody>
      </p:sp>
      <p:pic>
        <p:nvPicPr>
          <p:cNvPr id="9218" name="Picture 2" descr="Screenshot continuation of the Student Demographics section. The parent is informed the questions are for research purposes only and will not affect federal student aid eligibility. Below that, the parent is asked to select whether the student is of Hispanic, Latino, or Spanish origin. The parent has the option to select &quot;Prefer not to answer.&quot;">
            <a:extLst>
              <a:ext uri="{FF2B5EF4-FFF2-40B4-BE49-F238E27FC236}">
                <a16:creationId xmlns:a16="http://schemas.microsoft.com/office/drawing/2014/main" id="{4DEC11EA-0314-E0B1-67AD-2CA462A7AB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278" y="2821580"/>
            <a:ext cx="4086823" cy="333429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9222" name="Picture 6" descr="Screenshot continuation of the Student Demographics section, which asks the parent to select the student's race: “White,” “Black or African American,” “American Indian or Alaska Native,” “Asian,” or “Native Hawaiian or other Pacific Islander.” The parent has the option to select &quot;Prefer not to answer.&quot; ">
            <a:extLst>
              <a:ext uri="{FF2B5EF4-FFF2-40B4-BE49-F238E27FC236}">
                <a16:creationId xmlns:a16="http://schemas.microsoft.com/office/drawing/2014/main" id="{8EAD02A9-0143-D72A-8C35-B46E03BBD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2613" y="2821580"/>
            <a:ext cx="4631871" cy="338429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422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State of Legal Residence</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6" name="TextBox 5">
            <a:extLst>
              <a:ext uri="{FF2B5EF4-FFF2-40B4-BE49-F238E27FC236}">
                <a16:creationId xmlns:a16="http://schemas.microsoft.com/office/drawing/2014/main" id="{FE17F36B-48FB-0CFD-873E-24CB59513966}"/>
              </a:ext>
            </a:extLst>
          </p:cNvPr>
          <p:cNvSpPr txBox="1"/>
          <p:nvPr/>
        </p:nvSpPr>
        <p:spPr>
          <a:xfrm>
            <a:off x="675911" y="1733853"/>
            <a:ext cx="4266720" cy="2118465"/>
          </a:xfrm>
          <a:prstGeom prst="rect">
            <a:avLst/>
          </a:prstGeom>
          <a:noFill/>
        </p:spPr>
        <p:txBody>
          <a:bodyPr wrap="square" lIns="91440" tIns="45720" rIns="91440" bIns="45720" rtlCol="0" anchor="t">
            <a:spAutoFit/>
          </a:bodyPr>
          <a:lstStyle/>
          <a:p>
            <a:pPr>
              <a:lnSpc>
                <a:spcPct val="150000"/>
              </a:lnSpc>
            </a:pPr>
            <a:r>
              <a:rPr lang="en-US">
                <a:latin typeface="Arial" panose="020B0604020202020204" pitchFamily="34" charset="0"/>
                <a:cs typeface="Arial" panose="020B0604020202020204" pitchFamily="34" charset="0"/>
              </a:rPr>
              <a:t>The student is asked about their state of legal residence. The student selects the state from a dropdown box and provides the month and year when they became a legal resident. </a:t>
            </a:r>
          </a:p>
        </p:txBody>
      </p:sp>
      <p:pic>
        <p:nvPicPr>
          <p:cNvPr id="3" name="Picture 2" descr="Screenshot continuation of the Student Identity Information section, which has a dropdown menu for the student to select their state of legal residence. There is a text box for the student to enter the month and year they became a resident of that state. ">
            <a:extLst>
              <a:ext uri="{FF2B5EF4-FFF2-40B4-BE49-F238E27FC236}">
                <a16:creationId xmlns:a16="http://schemas.microsoft.com/office/drawing/2014/main" id="{F2979040-EA98-5A6B-5256-5AE5E045606C}"/>
              </a:ext>
            </a:extLst>
          </p:cNvPr>
          <p:cNvPicPr>
            <a:picLocks noChangeAspect="1"/>
          </p:cNvPicPr>
          <p:nvPr/>
        </p:nvPicPr>
        <p:blipFill>
          <a:blip r:embed="rId3"/>
          <a:stretch>
            <a:fillRect/>
          </a:stretch>
        </p:blipFill>
        <p:spPr>
          <a:xfrm>
            <a:off x="5530532" y="1720406"/>
            <a:ext cx="6196900" cy="2811253"/>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11</a:t>
            </a:fld>
            <a:endParaRPr lang="en-US"/>
          </a:p>
        </p:txBody>
      </p:sp>
    </p:spTree>
    <p:extLst>
      <p:ext uri="{BB962C8B-B14F-4D97-AF65-F5344CB8AC3E}">
        <p14:creationId xmlns:p14="http://schemas.microsoft.com/office/powerpoint/2010/main" val="555719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Citizenship Status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9B8BC54-7CBF-3B76-CD1D-929F09856D16}"/>
              </a:ext>
            </a:extLst>
          </p:cNvPr>
          <p:cNvSpPr txBox="1"/>
          <p:nvPr/>
        </p:nvSpPr>
        <p:spPr>
          <a:xfrm>
            <a:off x="680901" y="1734674"/>
            <a:ext cx="4305627"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about the student’s citizenship status. The parent selects the "U.S. citizen or national" option. </a:t>
            </a:r>
            <a:endParaRPr lang="en-US">
              <a:latin typeface="Arial"/>
            </a:endParaRPr>
          </a:p>
        </p:txBody>
      </p:sp>
      <p:pic>
        <p:nvPicPr>
          <p:cNvPr id="3" name="Picture 2" descr="Screenshot continuation of the Student Demographics section, which asks the parent to select the student’s citizenship status from the options “U.S. citizen or national,” “Eligible noncitizen,” or “Neither U.S. citizen nor eligible noncitizen.”">
            <a:extLst>
              <a:ext uri="{FF2B5EF4-FFF2-40B4-BE49-F238E27FC236}">
                <a16:creationId xmlns:a16="http://schemas.microsoft.com/office/drawing/2014/main" id="{FCC74CE2-0676-3F3D-725C-5CB5E1E0BEE9}"/>
              </a:ext>
            </a:extLst>
          </p:cNvPr>
          <p:cNvPicPr>
            <a:picLocks noChangeAspect="1"/>
          </p:cNvPicPr>
          <p:nvPr/>
        </p:nvPicPr>
        <p:blipFill>
          <a:blip r:embed="rId3"/>
          <a:stretch>
            <a:fillRect/>
          </a:stretch>
        </p:blipFill>
        <p:spPr>
          <a:xfrm>
            <a:off x="5526228" y="1714500"/>
            <a:ext cx="6016343" cy="284188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110</a:t>
            </a:fld>
            <a:endParaRPr lang="en-US"/>
          </a:p>
        </p:txBody>
      </p:sp>
    </p:spTree>
    <p:extLst>
      <p:ext uri="{BB962C8B-B14F-4D97-AF65-F5344CB8AC3E}">
        <p14:creationId xmlns:p14="http://schemas.microsoft.com/office/powerpoint/2010/main" val="18902120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Education Status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0BC0711-5775-3BCC-25C2-897610E27D89}"/>
              </a:ext>
            </a:extLst>
          </p:cNvPr>
          <p:cNvSpPr txBox="1"/>
          <p:nvPr/>
        </p:nvSpPr>
        <p:spPr>
          <a:xfrm>
            <a:off x="693093" y="1719500"/>
            <a:ext cx="4025211"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parent is asked about their education status. They select the "No" option. </a:t>
            </a:r>
            <a:endParaRPr lang="en-US">
              <a:latin typeface="Arial"/>
            </a:endParaRPr>
          </a:p>
        </p:txBody>
      </p:sp>
      <p:pic>
        <p:nvPicPr>
          <p:cNvPr id="3" name="Picture 2" descr="Screenshot continuation of the Student Demographics section, which asks the parent if they or their spouse attended college.">
            <a:extLst>
              <a:ext uri="{FF2B5EF4-FFF2-40B4-BE49-F238E27FC236}">
                <a16:creationId xmlns:a16="http://schemas.microsoft.com/office/drawing/2014/main" id="{CA51C155-F3A7-2D12-B47B-116DC7D1A4A2}"/>
              </a:ext>
            </a:extLst>
          </p:cNvPr>
          <p:cNvPicPr>
            <a:picLocks noChangeAspect="1"/>
          </p:cNvPicPr>
          <p:nvPr/>
        </p:nvPicPr>
        <p:blipFill>
          <a:blip r:embed="rId3"/>
          <a:stretch>
            <a:fillRect/>
          </a:stretch>
        </p:blipFill>
        <p:spPr>
          <a:xfrm>
            <a:off x="5058999" y="1731692"/>
            <a:ext cx="6620735" cy="2999058"/>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111</a:t>
            </a:fld>
            <a:endParaRPr lang="en-US"/>
          </a:p>
        </p:txBody>
      </p:sp>
    </p:spTree>
    <p:extLst>
      <p:ext uri="{BB962C8B-B14F-4D97-AF65-F5344CB8AC3E}">
        <p14:creationId xmlns:p14="http://schemas.microsoft.com/office/powerpoint/2010/main" val="329971609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Killed in Line of Duty</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AC07E20-7179-C17C-9E91-90F9F52CB004}"/>
              </a:ext>
            </a:extLst>
          </p:cNvPr>
          <p:cNvSpPr txBox="1"/>
          <p:nvPr/>
        </p:nvSpPr>
        <p:spPr>
          <a:xfrm>
            <a:off x="693093" y="1714500"/>
            <a:ext cx="4110555"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rPr>
              <a:t>The parent is asked if the student's parent or guardian was killed in the line of duty. The parent selects the "No" option.</a:t>
            </a:r>
          </a:p>
        </p:txBody>
      </p:sp>
      <p:pic>
        <p:nvPicPr>
          <p:cNvPr id="3" name="Picture 2" descr="Screenshot continuation of the Student Demographics section, which asks the parent if the student’s parent or guardian  was killed in the line of duty.">
            <a:extLst>
              <a:ext uri="{FF2B5EF4-FFF2-40B4-BE49-F238E27FC236}">
                <a16:creationId xmlns:a16="http://schemas.microsoft.com/office/drawing/2014/main" id="{AB20B46C-F088-8668-B611-44E490EC9308}"/>
              </a:ext>
            </a:extLst>
          </p:cNvPr>
          <p:cNvPicPr>
            <a:picLocks noChangeAspect="1"/>
          </p:cNvPicPr>
          <p:nvPr/>
        </p:nvPicPr>
        <p:blipFill>
          <a:blip r:embed="rId3"/>
          <a:stretch>
            <a:fillRect/>
          </a:stretch>
        </p:blipFill>
        <p:spPr>
          <a:xfrm>
            <a:off x="5120640" y="1714500"/>
            <a:ext cx="6829237" cy="3149079"/>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112</a:t>
            </a:fld>
            <a:endParaRPr lang="en-US"/>
          </a:p>
        </p:txBody>
      </p:sp>
    </p:spTree>
    <p:extLst>
      <p:ext uri="{BB962C8B-B14F-4D97-AF65-F5344CB8AC3E}">
        <p14:creationId xmlns:p14="http://schemas.microsoft.com/office/powerpoint/2010/main" val="2493859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High School Completion Status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3D0DA8C-140F-DFFC-E554-AFF9BB2E9618}"/>
              </a:ext>
            </a:extLst>
          </p:cNvPr>
          <p:cNvSpPr txBox="1"/>
          <p:nvPr/>
        </p:nvSpPr>
        <p:spPr>
          <a:xfrm>
            <a:off x="693092" y="1714500"/>
            <a:ext cx="4366587"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what the student’s high school completion status will be when they start the 2024–25 school year. The parent selects the "High school diploma" option. </a:t>
            </a:r>
            <a:endParaRPr lang="en-US">
              <a:latin typeface="Arial"/>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113</a:t>
            </a:fld>
            <a:endParaRPr lang="en-US"/>
          </a:p>
        </p:txBody>
      </p:sp>
      <p:pic>
        <p:nvPicPr>
          <p:cNvPr id="10242" name="Picture 2" descr="Screenshot continuation of the Student Demographics section, which asks the parent to select what the student's high school completion status will be for the 2024–25 school year: “High school diploma,” “State-recognized high school equivalent (for example, a General Educational Development certificate),” “Homeschooled,” or “None of the above.”">
            <a:extLst>
              <a:ext uri="{FF2B5EF4-FFF2-40B4-BE49-F238E27FC236}">
                <a16:creationId xmlns:a16="http://schemas.microsoft.com/office/drawing/2014/main" id="{84F79170-D3E2-710D-1294-83DE1563C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7461" y="1730413"/>
            <a:ext cx="6417167" cy="379755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51922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High School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61D8198-D3B5-9BEF-B67B-D2722D3562E6}"/>
              </a:ext>
            </a:extLst>
          </p:cNvPr>
          <p:cNvSpPr txBox="1"/>
          <p:nvPr/>
        </p:nvSpPr>
        <p:spPr>
          <a:xfrm>
            <a:off x="680272" y="1714500"/>
            <a:ext cx="11094720" cy="871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The parent is asked which high school the student did or will graduate from. The parent enters the student’s </a:t>
            </a:r>
            <a:r>
              <a:rPr lang="en-US" sz="1800" b="0" i="0" u="none" strike="noStrike" spc="-30">
                <a:solidFill>
                  <a:srgbClr val="191918"/>
                </a:solidFill>
                <a:effectLst/>
                <a:latin typeface="Arial" panose="020B0604020202020204" pitchFamily="34" charset="0"/>
              </a:rPr>
              <a:t>high school’s state and city. After selecting "Search," they select the correct high school from the search results. </a:t>
            </a:r>
            <a:r>
              <a:rPr lang="en-US" sz="1800" b="0" i="0">
                <a:solidFill>
                  <a:srgbClr val="191918"/>
                </a:solidFill>
                <a:effectLst/>
                <a:latin typeface="Arial" panose="020B0604020202020204" pitchFamily="34" charset="0"/>
              </a:rPr>
              <a:t>​</a:t>
            </a:r>
            <a:endParaRPr lang="en-US">
              <a:latin typeface="Arial"/>
            </a:endParaRPr>
          </a:p>
        </p:txBody>
      </p:sp>
      <p:pic>
        <p:nvPicPr>
          <p:cNvPr id="8" name="Picture 7" descr="Screenshot of the first page of the high school selection section. There are text boxes for the parent to search for the student’s high school by selecting the location and entering the name of the school.">
            <a:extLst>
              <a:ext uri="{FF2B5EF4-FFF2-40B4-BE49-F238E27FC236}">
                <a16:creationId xmlns:a16="http://schemas.microsoft.com/office/drawing/2014/main" id="{6475CE99-1953-3DB6-E1CA-8512342788EB}"/>
              </a:ext>
            </a:extLst>
          </p:cNvPr>
          <p:cNvPicPr>
            <a:picLocks noChangeAspect="1"/>
          </p:cNvPicPr>
          <p:nvPr/>
        </p:nvPicPr>
        <p:blipFill>
          <a:blip r:embed="rId3"/>
          <a:stretch>
            <a:fillRect/>
          </a:stretch>
        </p:blipFill>
        <p:spPr>
          <a:xfrm>
            <a:off x="776192" y="2940559"/>
            <a:ext cx="5559552" cy="3224784"/>
          </a:xfrm>
          <a:prstGeom prst="rect">
            <a:avLst/>
          </a:prstGeom>
          <a:ln w="12700">
            <a:solidFill>
              <a:schemeClr val="tx1"/>
            </a:solidFill>
          </a:ln>
        </p:spPr>
      </p:pic>
      <p:pic>
        <p:nvPicPr>
          <p:cNvPr id="6" name="Picture 5" descr="Screenshot continuation of the high school selection section, which displays the search results from the information the parent entered. The parent is instructed to select the correct school.">
            <a:extLst>
              <a:ext uri="{FF2B5EF4-FFF2-40B4-BE49-F238E27FC236}">
                <a16:creationId xmlns:a16="http://schemas.microsoft.com/office/drawing/2014/main" id="{7F66CC55-F1EC-1F8A-5952-09E83BD4C9EC}"/>
              </a:ext>
            </a:extLst>
          </p:cNvPr>
          <p:cNvPicPr>
            <a:picLocks noChangeAspect="1"/>
          </p:cNvPicPr>
          <p:nvPr/>
        </p:nvPicPr>
        <p:blipFill>
          <a:blip r:embed="rId4"/>
          <a:stretch>
            <a:fillRect/>
          </a:stretch>
        </p:blipFill>
        <p:spPr>
          <a:xfrm>
            <a:off x="6504026" y="2940558"/>
            <a:ext cx="4925974" cy="3240914"/>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114</a:t>
            </a:fld>
            <a:endParaRPr lang="en-US"/>
          </a:p>
        </p:txBody>
      </p:sp>
    </p:spTree>
    <p:extLst>
      <p:ext uri="{BB962C8B-B14F-4D97-AF65-F5344CB8AC3E}">
        <p14:creationId xmlns:p14="http://schemas.microsoft.com/office/powerpoint/2010/main" val="41731095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4325"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Confirms High School</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68EAB8F-1C34-3680-0964-FFE0C060E3EA}"/>
              </a:ext>
            </a:extLst>
          </p:cNvPr>
          <p:cNvSpPr txBox="1"/>
          <p:nvPr/>
        </p:nvSpPr>
        <p:spPr>
          <a:xfrm>
            <a:off x="693092" y="1713403"/>
            <a:ext cx="4488507"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to confirm the high school information. By selecting "Edit," they will return to the high school information page. The parent verifies the student’s high school information and selects "Continue" to proceed to the next section. </a:t>
            </a:r>
            <a:endParaRPr lang="en-US">
              <a:latin typeface="Arial"/>
            </a:endParaRPr>
          </a:p>
        </p:txBody>
      </p:sp>
      <p:pic>
        <p:nvPicPr>
          <p:cNvPr id="3" name="Picture 2" descr="Screenshot continuation of the high school selection section, which shows the high school that the parent selected. The parent is instructed to verify the school is correct by selecting “Continue.”">
            <a:extLst>
              <a:ext uri="{FF2B5EF4-FFF2-40B4-BE49-F238E27FC236}">
                <a16:creationId xmlns:a16="http://schemas.microsoft.com/office/drawing/2014/main" id="{E7846741-B863-2034-B739-B30E15D05638}"/>
              </a:ext>
            </a:extLst>
          </p:cNvPr>
          <p:cNvPicPr>
            <a:picLocks noChangeAspect="1"/>
          </p:cNvPicPr>
          <p:nvPr/>
        </p:nvPicPr>
        <p:blipFill>
          <a:blip r:embed="rId3"/>
          <a:stretch>
            <a:fillRect/>
          </a:stretch>
        </p:blipFill>
        <p:spPr>
          <a:xfrm>
            <a:off x="5612892" y="1725595"/>
            <a:ext cx="5892213" cy="321216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115</a:t>
            </a:fld>
            <a:endParaRPr lang="en-US"/>
          </a:p>
        </p:txBody>
      </p:sp>
    </p:spTree>
    <p:extLst>
      <p:ext uri="{BB962C8B-B14F-4D97-AF65-F5344CB8AC3E}">
        <p14:creationId xmlns:p14="http://schemas.microsoft.com/office/powerpoint/2010/main" val="38198381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Parent’s Student Financials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693093" y="1714500"/>
            <a:ext cx="4134939"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Financials section. It provides an overview of the section. </a:t>
            </a:r>
            <a:endParaRPr lang="en-US">
              <a:latin typeface="Arial"/>
            </a:endParaRPr>
          </a:p>
        </p:txBody>
      </p:sp>
      <p:pic>
        <p:nvPicPr>
          <p:cNvPr id="3" name="Picture 2" descr="Screenshot of the introduction to the Student Financials section, which informs the parent that the next series of pages will help schools determine the student’s ability to pay for college without financial aid.">
            <a:extLst>
              <a:ext uri="{FF2B5EF4-FFF2-40B4-BE49-F238E27FC236}">
                <a16:creationId xmlns:a16="http://schemas.microsoft.com/office/drawing/2014/main" id="{C30FFD6F-CF23-E01F-1F43-A1D29F9CCA11}"/>
              </a:ext>
            </a:extLst>
          </p:cNvPr>
          <p:cNvPicPr>
            <a:picLocks noChangeAspect="1"/>
          </p:cNvPicPr>
          <p:nvPr/>
        </p:nvPicPr>
        <p:blipFill>
          <a:blip r:embed="rId3"/>
          <a:stretch>
            <a:fillRect/>
          </a:stretch>
        </p:blipFill>
        <p:spPr>
          <a:xfrm>
            <a:off x="5356859" y="1730771"/>
            <a:ext cx="6368545" cy="2240606"/>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116</a:t>
            </a:fld>
            <a:endParaRPr lang="en-US"/>
          </a:p>
        </p:txBody>
      </p:sp>
    </p:spTree>
    <p:extLst>
      <p:ext uri="{BB962C8B-B14F-4D97-AF65-F5344CB8AC3E}">
        <p14:creationId xmlns:p14="http://schemas.microsoft.com/office/powerpoint/2010/main" val="38238723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Tax Filing Status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D79D0795-95CD-60B2-86BD-3FBD61A62B02}"/>
              </a:ext>
            </a:extLst>
          </p:cNvPr>
          <p:cNvSpPr txBox="1"/>
          <p:nvPr/>
        </p:nvSpPr>
        <p:spPr>
          <a:xfrm>
            <a:off x="693093" y="1714500"/>
            <a:ext cx="4366587" cy="17029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b="0" i="0" u="none" strike="noStrike">
                <a:solidFill>
                  <a:srgbClr val="191918"/>
                </a:solidFill>
                <a:effectLst/>
                <a:latin typeface="Arial" panose="020B0604020202020204" pitchFamily="34" charset="0"/>
              </a:rPr>
              <a:t>This page asks the parent about the student’s tax filing status. </a:t>
            </a:r>
            <a:r>
              <a:rPr lang="en-US" sz="1800" b="0" i="0" u="none" strike="noStrike">
                <a:solidFill>
                  <a:srgbClr val="191918"/>
                </a:solidFill>
                <a:effectLst/>
                <a:highlight>
                  <a:srgbClr val="FFFFFF"/>
                </a:highlight>
                <a:latin typeface="Arial" panose="020B0604020202020204" pitchFamily="34" charset="0"/>
              </a:rPr>
              <a:t>The parent selects "Yes" to "Did or will the student file a 2022 IRS Form 1040 or 1040-NR?" </a:t>
            </a:r>
            <a:endParaRPr lang="en-US">
              <a:highlight>
                <a:srgbClr val="FFFFFF"/>
              </a:highlight>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117</a:t>
            </a:fld>
            <a:endParaRPr lang="en-US"/>
          </a:p>
        </p:txBody>
      </p:sp>
      <p:pic>
        <p:nvPicPr>
          <p:cNvPr id="3074" name="Picture 2" descr="Screenshot continuation of the Student Financials section, which asks the parent if the student did or will file a 2022 Internal Revenue Service Form 1040 or 1040-NR. ">
            <a:extLst>
              <a:ext uri="{FF2B5EF4-FFF2-40B4-BE49-F238E27FC236}">
                <a16:creationId xmlns:a16="http://schemas.microsoft.com/office/drawing/2014/main" id="{551BE363-E43C-BD45-AD38-F0CDD44BD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260" y="1728788"/>
            <a:ext cx="6741015" cy="312823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78513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Tax Return Information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80900" y="1723074"/>
            <a:ext cx="4500699"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Since the </a:t>
            </a:r>
            <a:r>
              <a:rPr lang="en-US">
                <a:solidFill>
                  <a:srgbClr val="191918"/>
                </a:solidFill>
                <a:latin typeface="Arial" panose="020B0604020202020204" pitchFamily="34" charset="0"/>
              </a:rPr>
              <a:t>student has not provided consent for their federal tax information to be transferred directly into the FAFSA</a:t>
            </a:r>
            <a:r>
              <a:rPr lang="en-US" baseline="30000">
                <a:solidFill>
                  <a:srgbClr val="191918"/>
                </a:solidFill>
                <a:latin typeface="Arial" panose="020B0604020202020204" pitchFamily="34" charset="0"/>
              </a:rPr>
              <a:t>®</a:t>
            </a:r>
            <a:r>
              <a:rPr lang="en-US">
                <a:solidFill>
                  <a:srgbClr val="191918"/>
                </a:solidFill>
                <a:latin typeface="Arial" panose="020B0604020202020204" pitchFamily="34" charset="0"/>
              </a:rPr>
              <a:t> form, t</a:t>
            </a:r>
            <a:r>
              <a:rPr lang="en-US" sz="1800" b="0" i="0" u="none" strike="noStrike">
                <a:solidFill>
                  <a:srgbClr val="191918"/>
                </a:solidFill>
                <a:effectLst/>
                <a:latin typeface="Arial" panose="020B0604020202020204" pitchFamily="34" charset="0"/>
              </a:rPr>
              <a:t>he parent is asked to manually enter the student’s 2022 tax return information. The parent enters a response in each entry field. </a:t>
            </a:r>
            <a:r>
              <a:rPr lang="en-US" sz="1800" b="0" i="0">
                <a:solidFill>
                  <a:srgbClr val="191918"/>
                </a:solidFill>
                <a:effectLst/>
                <a:latin typeface="Arial" panose="020B0604020202020204" pitchFamily="34" charset="0"/>
              </a:rPr>
              <a:t>​</a:t>
            </a:r>
            <a:r>
              <a:rPr lang="en-US">
                <a:latin typeface="Arial"/>
                <a:cs typeface="Calibri"/>
              </a:rPr>
              <a:t>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118</a:t>
            </a:fld>
            <a:endParaRPr lang="en-US"/>
          </a:p>
        </p:txBody>
      </p:sp>
      <p:sp>
        <p:nvSpPr>
          <p:cNvPr id="3" name="Rectangle 2">
            <a:extLst>
              <a:ext uri="{FF2B5EF4-FFF2-40B4-BE49-F238E27FC236}">
                <a16:creationId xmlns:a16="http://schemas.microsoft.com/office/drawing/2014/main" id="{278161D7-85BC-9A42-AE75-AF1AC1E53C0F}"/>
              </a:ext>
            </a:extLst>
          </p:cNvPr>
          <p:cNvSpPr/>
          <p:nvPr/>
        </p:nvSpPr>
        <p:spPr>
          <a:xfrm>
            <a:off x="6548253" y="2761942"/>
            <a:ext cx="4724877" cy="13341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Arial"/>
              </a:rPr>
              <a:t> This screenshot is currently unavailable. It will be available in a future preview presentation scheduled for December 2023.</a:t>
            </a:r>
          </a:p>
        </p:txBody>
      </p:sp>
    </p:spTree>
    <p:extLst>
      <p:ext uri="{BB962C8B-B14F-4D97-AF65-F5344CB8AC3E}">
        <p14:creationId xmlns:p14="http://schemas.microsoft.com/office/powerpoint/2010/main" val="10781103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Assets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2A91B4D-CFCE-553E-34DF-62B6BE0653E0}"/>
              </a:ext>
            </a:extLst>
          </p:cNvPr>
          <p:cNvSpPr txBox="1"/>
          <p:nvPr/>
        </p:nvSpPr>
        <p:spPr>
          <a:xfrm>
            <a:off x="680901" y="1714500"/>
            <a:ext cx="4195899"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parent is asked about the student’s assets. The parent enters a response in each entry field.  </a:t>
            </a:r>
            <a:endParaRPr lang="en-US">
              <a:latin typeface="Arial"/>
            </a:endParaRPr>
          </a:p>
        </p:txBody>
      </p:sp>
      <p:pic>
        <p:nvPicPr>
          <p:cNvPr id="4" name="Picture 3" descr="Screenshot continuation of the Student Financials section, which asks the parent to enter the student’s assets. Text boxes prompt the parent to enter the dollar amount for the student’s total of cash, savings, and checking accounts; the current net worth of businesses and investment farms; and the current net worth of investments, including real estate.">
            <a:extLst>
              <a:ext uri="{FF2B5EF4-FFF2-40B4-BE49-F238E27FC236}">
                <a16:creationId xmlns:a16="http://schemas.microsoft.com/office/drawing/2014/main" id="{386E2772-DB6A-BAB5-0119-58FEB49CAFEC}"/>
              </a:ext>
            </a:extLst>
          </p:cNvPr>
          <p:cNvPicPr>
            <a:picLocks noChangeAspect="1"/>
          </p:cNvPicPr>
          <p:nvPr/>
        </p:nvPicPr>
        <p:blipFill>
          <a:blip r:embed="rId3"/>
          <a:stretch>
            <a:fillRect/>
          </a:stretch>
        </p:blipFill>
        <p:spPr>
          <a:xfrm>
            <a:off x="5612892" y="1725747"/>
            <a:ext cx="5829300" cy="425778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119</a:t>
            </a:fld>
            <a:endParaRPr lang="en-US"/>
          </a:p>
        </p:txBody>
      </p:sp>
    </p:spTree>
    <p:extLst>
      <p:ext uri="{BB962C8B-B14F-4D97-AF65-F5344CB8AC3E}">
        <p14:creationId xmlns:p14="http://schemas.microsoft.com/office/powerpoint/2010/main" val="1892323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Provides Consent</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4" name="TextBox 3">
            <a:extLst>
              <a:ext uri="{FF2B5EF4-FFF2-40B4-BE49-F238E27FC236}">
                <a16:creationId xmlns:a16="http://schemas.microsoft.com/office/drawing/2014/main" id="{4D55D7BC-9212-88CD-0AB8-6BFC2C65A65B}"/>
              </a:ext>
            </a:extLst>
          </p:cNvPr>
          <p:cNvSpPr txBox="1"/>
          <p:nvPr/>
        </p:nvSpPr>
        <p:spPr>
          <a:xfrm>
            <a:off x="695245" y="1715175"/>
            <a:ext cx="4486355"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This page informs the student about consent and their federal tax information. By providing consent, the student’s federal tax information is transferred directly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Student Financials section. The student selects "Approve" to provide consent and is taken to the next page. </a:t>
            </a:r>
            <a:endParaRPr lang="en-US">
              <a:latin typeface="Arial" panose="020B0604020202020204" pitchFamily="34" charset="0"/>
              <a:cs typeface="Arial" panose="020B0604020202020204" pitchFamily="34" charset="0"/>
            </a:endParaRPr>
          </a:p>
        </p:txBody>
      </p:sp>
      <p:pic>
        <p:nvPicPr>
          <p:cNvPr id="6" name="Picture 5" descr="Screenshot of the consent page for the retrieval and disclosure of federal tax information. A bulleted list of statements defines what the student is affirming and giving consent to.">
            <a:extLst>
              <a:ext uri="{FF2B5EF4-FFF2-40B4-BE49-F238E27FC236}">
                <a16:creationId xmlns:a16="http://schemas.microsoft.com/office/drawing/2014/main" id="{C1CCD6C3-7A2A-BADA-71F5-D05A17F1205A}"/>
              </a:ext>
            </a:extLst>
          </p:cNvPr>
          <p:cNvPicPr>
            <a:picLocks noChangeAspect="1"/>
          </p:cNvPicPr>
          <p:nvPr/>
        </p:nvPicPr>
        <p:blipFill>
          <a:blip r:embed="rId3"/>
          <a:stretch>
            <a:fillRect/>
          </a:stretch>
        </p:blipFill>
        <p:spPr>
          <a:xfrm>
            <a:off x="6335064" y="1709528"/>
            <a:ext cx="4345481" cy="4683100"/>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12</a:t>
            </a:fld>
            <a:endParaRPr lang="en-US"/>
          </a:p>
        </p:txBody>
      </p:sp>
    </p:spTree>
    <p:extLst>
      <p:ext uri="{BB962C8B-B14F-4D97-AF65-F5344CB8AC3E}">
        <p14:creationId xmlns:p14="http://schemas.microsoft.com/office/powerpoint/2010/main" val="260302105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Parent Select Colleges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242D290-9D92-4CEF-1C6F-F4A50DDE82C8}"/>
              </a:ext>
            </a:extLst>
          </p:cNvPr>
          <p:cNvSpPr txBox="1"/>
          <p:nvPr/>
        </p:nvSpPr>
        <p:spPr>
          <a:xfrm>
            <a:off x="705285" y="1727655"/>
            <a:ext cx="4183707"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This is the first page in the Select Colleges section, which is the final part of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form’s student section to require information. It provides an overview of the section. </a:t>
            </a:r>
            <a:endParaRPr lang="en-US"/>
          </a:p>
        </p:txBody>
      </p:sp>
      <p:pic>
        <p:nvPicPr>
          <p:cNvPr id="3" name="Picture 2" descr="Screenshot of the introduction to the Select Colleges section, which informs the parent that on the next series of pages, they will search and select the schools that will receive a copy of the student’s FAFSA form and information.">
            <a:extLst>
              <a:ext uri="{FF2B5EF4-FFF2-40B4-BE49-F238E27FC236}">
                <a16:creationId xmlns:a16="http://schemas.microsoft.com/office/drawing/2014/main" id="{DB225A48-124D-45D8-5F13-5D39B21E1A3E}"/>
              </a:ext>
            </a:extLst>
          </p:cNvPr>
          <p:cNvPicPr>
            <a:picLocks noChangeAspect="1"/>
          </p:cNvPicPr>
          <p:nvPr/>
        </p:nvPicPr>
        <p:blipFill>
          <a:blip r:embed="rId3"/>
          <a:stretch>
            <a:fillRect/>
          </a:stretch>
        </p:blipFill>
        <p:spPr>
          <a:xfrm>
            <a:off x="5304925" y="1727654"/>
            <a:ext cx="6125076" cy="211846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120</a:t>
            </a:fld>
            <a:endParaRPr lang="en-US"/>
          </a:p>
        </p:txBody>
      </p:sp>
    </p:spTree>
    <p:extLst>
      <p:ext uri="{BB962C8B-B14F-4D97-AF65-F5344CB8AC3E}">
        <p14:creationId xmlns:p14="http://schemas.microsoft.com/office/powerpoint/2010/main" val="13915469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College Search</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0CCAEBB-75E6-BF59-F99C-90D49B8E0597}"/>
              </a:ext>
            </a:extLst>
          </p:cNvPr>
          <p:cNvSpPr txBox="1"/>
          <p:nvPr/>
        </p:nvSpPr>
        <p:spPr>
          <a:xfrm>
            <a:off x="705285" y="1730529"/>
            <a:ext cx="4895415" cy="4195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to search for the colleges and/or career schools they would like to receive the student’s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information. The parent searches for a school by entering a state, city, and/or school name. After selecting "Search," they select the correct school from the search results. Parents can select to send the student’s FAFSA information to a maximum of 20 schools. </a:t>
            </a:r>
            <a:endParaRPr lang="en-US" sz="1500"/>
          </a:p>
        </p:txBody>
      </p:sp>
      <p:pic>
        <p:nvPicPr>
          <p:cNvPr id="4" name="Picture 6" descr="Screenshot continuation of the Select Colleges section. The parent is instructed to enter the state, city, and name of a school in the text boxes and then select the “Search” button. ">
            <a:extLst>
              <a:ext uri="{FF2B5EF4-FFF2-40B4-BE49-F238E27FC236}">
                <a16:creationId xmlns:a16="http://schemas.microsoft.com/office/drawing/2014/main" id="{E8F9727A-8D29-84B4-2AA9-6688F9538B22}"/>
              </a:ext>
            </a:extLst>
          </p:cNvPr>
          <p:cNvPicPr>
            <a:picLocks noChangeAspect="1"/>
          </p:cNvPicPr>
          <p:nvPr/>
        </p:nvPicPr>
        <p:blipFill>
          <a:blip r:embed="rId3"/>
          <a:stretch>
            <a:fillRect/>
          </a:stretch>
        </p:blipFill>
        <p:spPr>
          <a:xfrm>
            <a:off x="5841536" y="1714499"/>
            <a:ext cx="5739472" cy="4195957"/>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121</a:t>
            </a:fld>
            <a:endParaRPr lang="en-US"/>
          </a:p>
        </p:txBody>
      </p:sp>
    </p:spTree>
    <p:extLst>
      <p:ext uri="{BB962C8B-B14F-4D97-AF65-F5344CB8AC3E}">
        <p14:creationId xmlns:p14="http://schemas.microsoft.com/office/powerpoint/2010/main" val="147062997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College Search (Continued)</a:t>
            </a:r>
            <a:endParaRPr lang="en-US" altLang="en-US" sz="4267" b="1" i="0" u="none" strike="noStrike" kern="1200" cap="none" spc="0" normalizeH="0" baseline="0" noProof="0">
              <a:ln>
                <a:noFill/>
              </a:ln>
              <a:effectLst/>
              <a:uLnTx/>
              <a:uFillTx/>
              <a:latin typeface="Oswald"/>
            </a:endParaRPr>
          </a:p>
        </p:txBody>
      </p:sp>
      <p:pic>
        <p:nvPicPr>
          <p:cNvPr id="7" name="Picture 7" descr="Screenshot continuation of the Select Colleges section. Five schools are displayed, the results of using the search function. Beside each school, there is a “Select” button for the parent to select the correct school. A notification along the bottom informs the parent how many schools out of the maximum of twenty are currently selected. ">
            <a:extLst>
              <a:ext uri="{FF2B5EF4-FFF2-40B4-BE49-F238E27FC236}">
                <a16:creationId xmlns:a16="http://schemas.microsoft.com/office/drawing/2014/main" id="{00D59DD4-788C-BCAF-E627-C222C0C46D8E}"/>
              </a:ext>
            </a:extLst>
          </p:cNvPr>
          <p:cNvPicPr>
            <a:picLocks noChangeAspect="1"/>
          </p:cNvPicPr>
          <p:nvPr/>
        </p:nvPicPr>
        <p:blipFill>
          <a:blip r:embed="rId3"/>
          <a:stretch>
            <a:fillRect/>
          </a:stretch>
        </p:blipFill>
        <p:spPr>
          <a:xfrm>
            <a:off x="3458875" y="1726532"/>
            <a:ext cx="4283649" cy="445770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122</a:t>
            </a:fld>
            <a:endParaRPr lang="en-US"/>
          </a:p>
        </p:txBody>
      </p:sp>
    </p:spTree>
    <p:extLst>
      <p:ext uri="{BB962C8B-B14F-4D97-AF65-F5344CB8AC3E}">
        <p14:creationId xmlns:p14="http://schemas.microsoft.com/office/powerpoint/2010/main" val="34758304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Selected Colleges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BB246EC-F0C2-CF52-C156-BAB5FED656AE}"/>
              </a:ext>
            </a:extLst>
          </p:cNvPr>
          <p:cNvSpPr txBox="1"/>
          <p:nvPr/>
        </p:nvSpPr>
        <p:spPr>
          <a:xfrm>
            <a:off x="682752" y="1717236"/>
            <a:ext cx="4620768" cy="46114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can view which colleges and/or career schools they have selected for the student. If the parent has not selected 20 schools, they have the option to search and select more schools, and, in some states, they have the option to change the position of their selected schools. When the parent selects "Continue," they will have completed entering the required student information for the student section and can proceed to the review </a:t>
            </a:r>
            <a:r>
              <a:rPr lang="en-US">
                <a:solidFill>
                  <a:srgbClr val="191918"/>
                </a:solidFill>
                <a:latin typeface="Arial" panose="020B0604020202020204" pitchFamily="34" charset="0"/>
              </a:rPr>
              <a:t>page.</a:t>
            </a:r>
            <a:endParaRPr lang="en-US" sz="1600">
              <a:highlight>
                <a:srgbClr val="FFFF00"/>
              </a:highlight>
              <a:latin typeface="Arial"/>
            </a:endParaRPr>
          </a:p>
        </p:txBody>
      </p:sp>
      <p:pic>
        <p:nvPicPr>
          <p:cNvPr id="6" name="Picture 5" descr="Screenshot continuation of the Select Colleges section. A list of the schools entered by the parent is displayed. The parent can select “Remove” or “View Info” hyperlinks for each school.">
            <a:extLst>
              <a:ext uri="{FF2B5EF4-FFF2-40B4-BE49-F238E27FC236}">
                <a16:creationId xmlns:a16="http://schemas.microsoft.com/office/drawing/2014/main" id="{B6A09B1E-69FE-53FF-395E-874982D55C76}"/>
              </a:ext>
            </a:extLst>
          </p:cNvPr>
          <p:cNvPicPr>
            <a:picLocks noChangeAspect="1"/>
          </p:cNvPicPr>
          <p:nvPr/>
        </p:nvPicPr>
        <p:blipFill>
          <a:blip r:embed="rId3"/>
          <a:stretch>
            <a:fillRect/>
          </a:stretch>
        </p:blipFill>
        <p:spPr>
          <a:xfrm>
            <a:off x="5600700" y="1729268"/>
            <a:ext cx="5936773" cy="397739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123</a:t>
            </a:fld>
            <a:endParaRPr lang="en-US"/>
          </a:p>
        </p:txBody>
      </p:sp>
    </p:spTree>
    <p:extLst>
      <p:ext uri="{BB962C8B-B14F-4D97-AF65-F5344CB8AC3E}">
        <p14:creationId xmlns:p14="http://schemas.microsoft.com/office/powerpoint/2010/main" val="213525855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68709"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Selected Colleges (Continued)</a:t>
            </a:r>
            <a:endParaRPr lang="en-US" altLang="en-US" sz="4267" b="1" i="0" u="none" strike="noStrike" kern="1200" cap="none" spc="0" normalizeH="0" baseline="0" noProof="0">
              <a:ln>
                <a:noFill/>
              </a:ln>
              <a:effectLst/>
              <a:uLnTx/>
              <a:uFillTx/>
              <a:latin typeface="Oswald"/>
            </a:endParaRPr>
          </a:p>
        </p:txBody>
      </p:sp>
      <p:pic>
        <p:nvPicPr>
          <p:cNvPr id="3" name="Picture 2" descr="Screenshot continuation of the Select Colleges section. Below the tenth school listed, the parent can select “Next” to see more schools they’ve selected. After verifying the schools and order, the parent can select “Continue.”">
            <a:extLst>
              <a:ext uri="{FF2B5EF4-FFF2-40B4-BE49-F238E27FC236}">
                <a16:creationId xmlns:a16="http://schemas.microsoft.com/office/drawing/2014/main" id="{FEA2BFF6-85F2-029B-7C30-1DE756C95CD6}"/>
              </a:ext>
            </a:extLst>
          </p:cNvPr>
          <p:cNvPicPr>
            <a:picLocks noChangeAspect="1"/>
          </p:cNvPicPr>
          <p:nvPr/>
        </p:nvPicPr>
        <p:blipFill>
          <a:blip r:embed="rId3"/>
          <a:stretch>
            <a:fillRect/>
          </a:stretch>
        </p:blipFill>
        <p:spPr>
          <a:xfrm>
            <a:off x="2965569" y="1728015"/>
            <a:ext cx="5294646" cy="4442336"/>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124</a:t>
            </a:fld>
            <a:endParaRPr lang="en-US"/>
          </a:p>
        </p:txBody>
      </p:sp>
    </p:spTree>
    <p:extLst>
      <p:ext uri="{BB962C8B-B14F-4D97-AF65-F5344CB8AC3E}">
        <p14:creationId xmlns:p14="http://schemas.microsoft.com/office/powerpoint/2010/main" val="285895565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709"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Review Page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93093" y="1726647"/>
            <a:ext cx="4671388" cy="4196020"/>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The review page displays the responses that the parent has provided in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on behalf of the student. The parent can view all the responses by selecting "Expand All" or expanding each section individually. To edit a response, the parent can select the question’s hyperlink and will be taken to the corresponding page. The parent cannot provide a signature for the student. </a:t>
            </a:r>
            <a:endParaRPr lang="en-US" sz="1600"/>
          </a:p>
        </p:txBody>
      </p:sp>
      <p:pic>
        <p:nvPicPr>
          <p:cNvPr id="3" name="Picture 2" descr="Screenshot of the review page. Each of the four previous student sections are listed, which the parent can expand and collapse to review and verify the information they’ve provided.">
            <a:extLst>
              <a:ext uri="{FF2B5EF4-FFF2-40B4-BE49-F238E27FC236}">
                <a16:creationId xmlns:a16="http://schemas.microsoft.com/office/drawing/2014/main" id="{B1A78B51-CF6E-D679-3388-19AA406992D3}"/>
              </a:ext>
            </a:extLst>
          </p:cNvPr>
          <p:cNvPicPr>
            <a:picLocks noChangeAspect="1"/>
          </p:cNvPicPr>
          <p:nvPr/>
        </p:nvPicPr>
        <p:blipFill>
          <a:blip r:embed="rId3"/>
          <a:stretch>
            <a:fillRect/>
          </a:stretch>
        </p:blipFill>
        <p:spPr>
          <a:xfrm>
            <a:off x="5818430" y="1721108"/>
            <a:ext cx="5431940" cy="413398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125</a:t>
            </a:fld>
            <a:endParaRPr lang="en-US"/>
          </a:p>
        </p:txBody>
      </p:sp>
    </p:spTree>
    <p:extLst>
      <p:ext uri="{BB962C8B-B14F-4D97-AF65-F5344CB8AC3E}">
        <p14:creationId xmlns:p14="http://schemas.microsoft.com/office/powerpoint/2010/main" val="425738771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Section Complete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D14C24C-5879-9D9D-8034-231E7F261124}"/>
              </a:ext>
            </a:extLst>
          </p:cNvPr>
          <p:cNvSpPr txBox="1"/>
          <p:nvPr/>
        </p:nvSpPr>
        <p:spPr>
          <a:xfrm>
            <a:off x="682752" y="1714500"/>
            <a:ext cx="4584192" cy="46114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The parent is presented the student section complete page. This page displays information for the parent about next steps, including tracking the student’s FAFSA</a:t>
            </a:r>
            <a:r>
              <a:rPr lang="en-US" baseline="30000">
                <a:solidFill>
                  <a:srgbClr val="191918"/>
                </a:solidFill>
                <a:latin typeface="Arial"/>
                <a:cs typeface="Arial"/>
              </a:rPr>
              <a:t>®</a:t>
            </a:r>
            <a:r>
              <a:rPr lang="en-US">
                <a:solidFill>
                  <a:srgbClr val="191918"/>
                </a:solidFill>
                <a:latin typeface="Arial"/>
                <a:cs typeface="Arial"/>
              </a:rPr>
              <a:t> form. Because the student’s consent and signature are missing, the student is currently ineligible for federal student aid, including grants and loans. The student must enter their form, provide consent and signature, and submit the student section for their FAFSA form to be processed.</a:t>
            </a:r>
            <a:endParaRPr lang="en-US" sz="1600"/>
          </a:p>
        </p:txBody>
      </p:sp>
      <p:pic>
        <p:nvPicPr>
          <p:cNvPr id="3" name="Picture 2" descr="Screenshot of the student completion page, which informs the parent that they have completed the student section successfully. The parent is reminded that the FAFSA  form cannot be processed until the student enters the form and provides their consent and signature. Below that, the parent is reminded that they can track and manage the student’s FAFSA form by selecting the “View Status” button.">
            <a:extLst>
              <a:ext uri="{FF2B5EF4-FFF2-40B4-BE49-F238E27FC236}">
                <a16:creationId xmlns:a16="http://schemas.microsoft.com/office/drawing/2014/main" id="{0F0033CF-96C3-D3AB-95B2-E181472FDB72}"/>
              </a:ext>
            </a:extLst>
          </p:cNvPr>
          <p:cNvPicPr>
            <a:picLocks noChangeAspect="1"/>
          </p:cNvPicPr>
          <p:nvPr/>
        </p:nvPicPr>
        <p:blipFill>
          <a:blip r:embed="rId3"/>
          <a:stretch>
            <a:fillRect/>
          </a:stretch>
        </p:blipFill>
        <p:spPr>
          <a:xfrm>
            <a:off x="5600700" y="1726533"/>
            <a:ext cx="5829300" cy="4114800"/>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126</a:t>
            </a:fld>
            <a:endParaRPr lang="en-US"/>
          </a:p>
        </p:txBody>
      </p:sp>
    </p:spTree>
    <p:extLst>
      <p:ext uri="{BB962C8B-B14F-4D97-AF65-F5344CB8AC3E}">
        <p14:creationId xmlns:p14="http://schemas.microsoft.com/office/powerpoint/2010/main" val="56889259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412201-2E47-4F04-940A-6C3D0019AFD0}"/>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576" y="-42865"/>
            <a:ext cx="12330114" cy="6935689"/>
          </a:xfrm>
          <a:prstGeom prst="rect">
            <a:avLst/>
          </a:prstGeom>
        </p:spPr>
      </p:pic>
      <p:sp>
        <p:nvSpPr>
          <p:cNvPr id="4" name="Slide Number Placeholder 3"/>
          <p:cNvSpPr>
            <a:spLocks noGrp="1"/>
          </p:cNvSpPr>
          <p:nvPr>
            <p:ph type="sldNum" sz="quarter" idx="10"/>
          </p:nvPr>
        </p:nvSpPr>
        <p:spPr>
          <a:xfrm>
            <a:off x="11707151" y="6354240"/>
            <a:ext cx="399651" cy="312098"/>
          </a:xfrm>
          <a:prstGeom prst="rect">
            <a:avLst/>
          </a:prstGeom>
        </p:spPr>
        <p:txBody>
          <a:bodyPr vert="horz" lIns="0" tIns="0" rIns="91440" bIns="45720" rtlCol="0" anchor="t" anchorCtr="0"/>
          <a:lstStyle>
            <a:defPPr>
              <a:defRPr lang="en-US"/>
            </a:defPPr>
            <a:lvl1pPr marL="0" algn="l" defTabSz="914400" rtl="0" eaLnBrk="1" latinLnBrk="0" hangingPunct="1">
              <a:defRPr sz="751" b="0" i="0" kern="1200">
                <a:solidFill>
                  <a:schemeClr val="bg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4755BD-B4AC-9044-BCE4-27904766F8BB}" type="slidenum">
              <a:rPr lang="en-US" smtClean="0"/>
              <a:pPr/>
              <a:t>127</a:t>
            </a:fld>
            <a:endParaRPr lang="en-US"/>
          </a:p>
        </p:txBody>
      </p:sp>
      <p:sp>
        <p:nvSpPr>
          <p:cNvPr id="9" name="Content Placeholder 2">
            <a:extLst>
              <a:ext uri="{FF2B5EF4-FFF2-40B4-BE49-F238E27FC236}">
                <a16:creationId xmlns:a16="http://schemas.microsoft.com/office/drawing/2014/main" id="{93DEB2E1-8643-43E6-A6C5-9D8EC1829F6D}"/>
              </a:ext>
            </a:extLst>
          </p:cNvPr>
          <p:cNvSpPr txBox="1">
            <a:spLocks noGrp="1"/>
          </p:cNvSpPr>
          <p:nvPr>
            <p:ph type="title" idx="4294967295"/>
          </p:nvPr>
        </p:nvSpPr>
        <p:spPr>
          <a:xfrm>
            <a:off x="638176" y="2714625"/>
            <a:ext cx="11582400" cy="4785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800" b="1" i="0" u="none" strike="noStrike" kern="1200" cap="none" spc="0" normalizeH="0" baseline="0" noProof="0">
                <a:ln>
                  <a:noFill/>
                </a:ln>
                <a:solidFill>
                  <a:schemeClr val="bg1"/>
                </a:solidFill>
                <a:effectLst/>
                <a:uLnTx/>
                <a:uFillTx/>
                <a:latin typeface="Oswald"/>
                <a:ea typeface="+mn-ea"/>
                <a:cs typeface="+mn-cs"/>
              </a:rPr>
              <a:t>Conclusion</a:t>
            </a:r>
          </a:p>
        </p:txBody>
      </p:sp>
    </p:spTree>
    <p:extLst>
      <p:ext uri="{BB962C8B-B14F-4D97-AF65-F5344CB8AC3E}">
        <p14:creationId xmlns:p14="http://schemas.microsoft.com/office/powerpoint/2010/main" val="3326055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Provides Consent (Continued)</a:t>
            </a:r>
            <a:endParaRPr kumimoji="0" lang="en-US" altLang="en-US" sz="4267" b="1" i="0" u="none" strike="noStrike" kern="1200" cap="none" spc="0" normalizeH="0" baseline="0" noProof="0">
              <a:ln>
                <a:noFill/>
              </a:ln>
              <a:effectLst/>
              <a:uLnTx/>
              <a:uFillTx/>
              <a:latin typeface="Oswald"/>
              <a:ea typeface="+mn-ea"/>
              <a:cs typeface="+mn-cs"/>
            </a:endParaRPr>
          </a:p>
        </p:txBody>
      </p:sp>
      <p:pic>
        <p:nvPicPr>
          <p:cNvPr id="3" name="Picture 2" descr="Screenshot continuation of the consent page. Frequently asked questions appear, which the student can expand or collapse: who should provide consent, if a spouse has to provide consent if married and didn't file a joint tax return, what happens after consent is provided, what happens if consent is revoked, and what happens if consent is declined. Below that, there are buttons for the student to approve or decline their consent.">
            <a:extLst>
              <a:ext uri="{FF2B5EF4-FFF2-40B4-BE49-F238E27FC236}">
                <a16:creationId xmlns:a16="http://schemas.microsoft.com/office/drawing/2014/main" id="{8BC1AD0D-DE70-3653-78E1-9F2D7E5C87BB}"/>
              </a:ext>
            </a:extLst>
          </p:cNvPr>
          <p:cNvPicPr>
            <a:picLocks noChangeAspect="1"/>
          </p:cNvPicPr>
          <p:nvPr/>
        </p:nvPicPr>
        <p:blipFill>
          <a:blip r:embed="rId3"/>
          <a:stretch>
            <a:fillRect/>
          </a:stretch>
        </p:blipFill>
        <p:spPr>
          <a:xfrm>
            <a:off x="4080242" y="1714500"/>
            <a:ext cx="3040915" cy="4603068"/>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13</a:t>
            </a:fld>
            <a:endParaRPr lang="en-US"/>
          </a:p>
        </p:txBody>
      </p:sp>
    </p:spTree>
    <p:extLst>
      <p:ext uri="{BB962C8B-B14F-4D97-AF65-F5344CB8AC3E}">
        <p14:creationId xmlns:p14="http://schemas.microsoft.com/office/powerpoint/2010/main" val="2392447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Dependent Personal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7BF51A3-899D-79AA-4FAF-B5D9AE42B132}"/>
              </a:ext>
            </a:extLst>
          </p:cNvPr>
          <p:cNvSpPr txBox="1"/>
          <p:nvPr/>
        </p:nvSpPr>
        <p:spPr>
          <a:xfrm>
            <a:off x="668351" y="1724608"/>
            <a:ext cx="4378779"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Personal Circumstances section. It provides an overview of the section. </a:t>
            </a:r>
            <a:endParaRPr lang="en-US">
              <a:latin typeface="Arial"/>
            </a:endParaRPr>
          </a:p>
        </p:txBody>
      </p:sp>
      <p:pic>
        <p:nvPicPr>
          <p:cNvPr id="3" name="Picture 2" descr="Screenshot of the introduction page to the Personal Circumstances section. The student is reminded that the information they provide can affect the amount of financial aid they receive and that additional information may be required based on the answers given. ">
            <a:extLst>
              <a:ext uri="{FF2B5EF4-FFF2-40B4-BE49-F238E27FC236}">
                <a16:creationId xmlns:a16="http://schemas.microsoft.com/office/drawing/2014/main" id="{7BEA759F-7AE7-FDB1-711D-CC88675D26E0}"/>
              </a:ext>
            </a:extLst>
          </p:cNvPr>
          <p:cNvPicPr>
            <a:picLocks noChangeAspect="1"/>
          </p:cNvPicPr>
          <p:nvPr/>
        </p:nvPicPr>
        <p:blipFill>
          <a:blip r:embed="rId3"/>
          <a:stretch>
            <a:fillRect/>
          </a:stretch>
        </p:blipFill>
        <p:spPr>
          <a:xfrm>
            <a:off x="5499846" y="1731130"/>
            <a:ext cx="6091038" cy="2566747"/>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14</a:t>
            </a:fld>
            <a:endParaRPr lang="en-US"/>
          </a:p>
        </p:txBody>
      </p:sp>
    </p:spTree>
    <p:extLst>
      <p:ext uri="{BB962C8B-B14F-4D97-AF65-F5344CB8AC3E}">
        <p14:creationId xmlns:p14="http://schemas.microsoft.com/office/powerpoint/2010/main" val="1361596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Marital Status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DC2859A-6151-554A-BC79-19A4D9EE3DE3}"/>
              </a:ext>
            </a:extLst>
          </p:cNvPr>
          <p:cNvSpPr txBox="1"/>
          <p:nvPr/>
        </p:nvSpPr>
        <p:spPr>
          <a:xfrm>
            <a:off x="680956" y="1726033"/>
            <a:ext cx="4486356"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their marital status. The student selects the "Single (Never Married)" option. </a:t>
            </a:r>
            <a:endParaRPr lang="en-US">
              <a:latin typeface="Arial"/>
            </a:endParaRPr>
          </a:p>
        </p:txBody>
      </p:sp>
      <p:pic>
        <p:nvPicPr>
          <p:cNvPr id="3" name="Picture 2" descr="Screenshot of the first page of the Personal Circumstances section, which asks the student to select their marital status: “Single (never married),” “Married (not separated),” “Remarried,” “Separated,” “Divorced,” or “Widowed.” ">
            <a:extLst>
              <a:ext uri="{FF2B5EF4-FFF2-40B4-BE49-F238E27FC236}">
                <a16:creationId xmlns:a16="http://schemas.microsoft.com/office/drawing/2014/main" id="{E0453DEC-A64D-1AA1-C616-B0B8B4D537A8}"/>
              </a:ext>
            </a:extLst>
          </p:cNvPr>
          <p:cNvPicPr>
            <a:picLocks noChangeAspect="1"/>
          </p:cNvPicPr>
          <p:nvPr/>
        </p:nvPicPr>
        <p:blipFill>
          <a:blip r:embed="rId3"/>
          <a:stretch>
            <a:fillRect/>
          </a:stretch>
        </p:blipFill>
        <p:spPr>
          <a:xfrm>
            <a:off x="5622313" y="1728415"/>
            <a:ext cx="5807688" cy="364329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15</a:t>
            </a:fld>
            <a:endParaRPr lang="en-US"/>
          </a:p>
        </p:txBody>
      </p:sp>
    </p:spTree>
    <p:extLst>
      <p:ext uri="{BB962C8B-B14F-4D97-AF65-F5344CB8AC3E}">
        <p14:creationId xmlns:p14="http://schemas.microsoft.com/office/powerpoint/2010/main" val="2357925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 College or Career School Plans</a:t>
            </a:r>
            <a:endParaRPr kumimoji="0" lang="en-US" altLang="en-US" sz="40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48FDD7F-AFEE-CA61-7555-AD8002018BCB}"/>
              </a:ext>
            </a:extLst>
          </p:cNvPr>
          <p:cNvSpPr txBox="1"/>
          <p:nvPr/>
        </p:nvSpPr>
        <p:spPr>
          <a:xfrm>
            <a:off x="681797" y="1718723"/>
            <a:ext cx="4499803"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about their college grade level for the 2024–25 school year and if they will have their first bachelor’s degree. The student selects that they will be a "First Year (freshman)" and that they will not have their first bachelor’s degree. </a:t>
            </a:r>
            <a:endParaRPr lang="en-US">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16</a:t>
            </a:fld>
            <a:endParaRPr lang="en-US"/>
          </a:p>
        </p:txBody>
      </p:sp>
      <p:pic>
        <p:nvPicPr>
          <p:cNvPr id="13314" name="Picture 2" descr="Screenshot continuation of the Student Personal Circumstances section, which asks the student what college grade level they will be beginning in the 2024–25 school year. Below that, the student is asked if they will have their first bachelor’s degree when the school year begins.">
            <a:extLst>
              <a:ext uri="{FF2B5EF4-FFF2-40B4-BE49-F238E27FC236}">
                <a16:creationId xmlns:a16="http://schemas.microsoft.com/office/drawing/2014/main" id="{7D40A8E4-3D9F-8438-C7D3-A3AE694F5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2057" y="1743070"/>
            <a:ext cx="6337498" cy="419650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922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Personal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53726E0-5C6E-1532-299D-65CCADD70E88}"/>
              </a:ext>
            </a:extLst>
          </p:cNvPr>
          <p:cNvSpPr txBox="1"/>
          <p:nvPr/>
        </p:nvSpPr>
        <p:spPr>
          <a:xfrm>
            <a:off x="681797" y="1725970"/>
            <a:ext cx="4504533"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if any of the listed personal circumstances apply to them. The student selects the "None of these apply" option.</a:t>
            </a:r>
            <a:endParaRPr lang="en-US">
              <a:latin typeface="Arial" panose="020B0604020202020204" pitchFamily="34" charset="0"/>
              <a:cs typeface="Arial" panose="020B0604020202020204" pitchFamily="34" charset="0"/>
            </a:endParaRPr>
          </a:p>
        </p:txBody>
      </p:sp>
      <p:pic>
        <p:nvPicPr>
          <p:cNvPr id="6" name="Picture 5" descr="Screenshot continuation of the Personal Circumstances section, which lists a series of statements for the student to select all that apply. These statements include military status, having children or other dependents, and dependency status (orphan, ward of the state, foster care, emancipated minor, and/or under a guardianship). ">
            <a:extLst>
              <a:ext uri="{FF2B5EF4-FFF2-40B4-BE49-F238E27FC236}">
                <a16:creationId xmlns:a16="http://schemas.microsoft.com/office/drawing/2014/main" id="{14412A07-009D-7269-1D32-D2544CAA0999}"/>
              </a:ext>
            </a:extLst>
          </p:cNvPr>
          <p:cNvPicPr>
            <a:picLocks noChangeAspect="1"/>
          </p:cNvPicPr>
          <p:nvPr/>
        </p:nvPicPr>
        <p:blipFill>
          <a:blip r:embed="rId4"/>
          <a:stretch>
            <a:fillRect/>
          </a:stretch>
        </p:blipFill>
        <p:spPr>
          <a:xfrm>
            <a:off x="6096000" y="1725970"/>
            <a:ext cx="4843564" cy="4433360"/>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17</a:t>
            </a:fld>
            <a:endParaRPr lang="en-US"/>
          </a:p>
        </p:txBody>
      </p:sp>
    </p:spTree>
    <p:extLst>
      <p:ext uri="{BB962C8B-B14F-4D97-AF65-F5344CB8AC3E}">
        <p14:creationId xmlns:p14="http://schemas.microsoft.com/office/powerpoint/2010/main" val="691123450"/>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Other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81318" y="1714500"/>
            <a:ext cx="4500282"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they were homeless or at risk of being homeless. The student selects "No."</a:t>
            </a:r>
            <a:endParaRPr lang="en-US">
              <a:latin typeface="Arial"/>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18</a:t>
            </a:fld>
            <a:endParaRPr lang="en-US"/>
          </a:p>
        </p:txBody>
      </p:sp>
      <p:pic>
        <p:nvPicPr>
          <p:cNvPr id="14338" name="Picture 2" descr="Screenshot continuation of the Personal Circumstances section, which asks the student if they were homeless or self-supporting and at risk for homelessness on or after July 1, 2023.">
            <a:extLst>
              <a:ext uri="{FF2B5EF4-FFF2-40B4-BE49-F238E27FC236}">
                <a16:creationId xmlns:a16="http://schemas.microsoft.com/office/drawing/2014/main" id="{EE9666DE-52AE-F656-A1C4-CA975B921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715607"/>
            <a:ext cx="6758596" cy="259051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959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Unusual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1274AF-25DA-3423-B109-B04FE17C3957}"/>
              </a:ext>
            </a:extLst>
          </p:cNvPr>
          <p:cNvSpPr txBox="1"/>
          <p:nvPr/>
        </p:nvSpPr>
        <p:spPr>
          <a:xfrm>
            <a:off x="681797" y="1726033"/>
            <a:ext cx="4499803"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unusual circumstances prevent them from contacting their parent(s). The student selects "No."</a:t>
            </a:r>
            <a:endParaRPr lang="en-US">
              <a:latin typeface="Arial"/>
            </a:endParaRPr>
          </a:p>
        </p:txBody>
      </p:sp>
      <p:pic>
        <p:nvPicPr>
          <p:cNvPr id="3" name="Picture 2" descr="Screenshot continuation of the Personal Circumstances section, which asks the student if unusual circumstances prevent them from contacting their parents or if contacting the parents would pose a risk to the student. These circumstances include abusive home, being abandoned, refugee or asylee status, human trafficking, and incarceration. ">
            <a:extLst>
              <a:ext uri="{FF2B5EF4-FFF2-40B4-BE49-F238E27FC236}">
                <a16:creationId xmlns:a16="http://schemas.microsoft.com/office/drawing/2014/main" id="{03AA8C33-725C-4C28-706B-02408783F89B}"/>
              </a:ext>
            </a:extLst>
          </p:cNvPr>
          <p:cNvPicPr>
            <a:picLocks noChangeAspect="1"/>
          </p:cNvPicPr>
          <p:nvPr/>
        </p:nvPicPr>
        <p:blipFill>
          <a:blip r:embed="rId3"/>
          <a:stretch>
            <a:fillRect/>
          </a:stretch>
        </p:blipFill>
        <p:spPr>
          <a:xfrm>
            <a:off x="5618240" y="1721479"/>
            <a:ext cx="5909453" cy="416833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a:t>
            </a:fld>
            <a:endParaRPr lang="en-US"/>
          </a:p>
        </p:txBody>
      </p:sp>
    </p:spTree>
    <p:extLst>
      <p:ext uri="{BB962C8B-B14F-4D97-AF65-F5344CB8AC3E}">
        <p14:creationId xmlns:p14="http://schemas.microsoft.com/office/powerpoint/2010/main" val="2413031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358" y="53965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FAFSA</a:t>
            </a:r>
            <a:r>
              <a:rPr lang="en-US" altLang="en-US" sz="4400" b="1" cap="none" spc="0" baseline="30000">
                <a:latin typeface="Arial" panose="020B0604020202020204" pitchFamily="34" charset="0"/>
                <a:cs typeface="Arial" panose="020B0604020202020204" pitchFamily="34" charset="0"/>
              </a:rPr>
              <a:t>®</a:t>
            </a:r>
            <a:r>
              <a:rPr lang="en-US" altLang="en-US" sz="4250" cap="none" spc="0">
                <a:latin typeface="Oswald"/>
              </a:rPr>
              <a:t> Form Landing Page</a:t>
            </a:r>
            <a:endParaRPr lang="en-US" altLang="en-US" sz="425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68805" y="1726173"/>
            <a:ext cx="4405219" cy="2949462"/>
          </a:xfrm>
          <a:prstGeom prst="rect">
            <a:avLst/>
          </a:prstGeom>
          <a:noFill/>
        </p:spPr>
        <p:txBody>
          <a:bodyPr wrap="square" rtlCol="0">
            <a:spAutoFit/>
          </a:bodyPr>
          <a:lstStyle/>
          <a:p>
            <a:pPr>
              <a:lnSpc>
                <a:spcPct val="150000"/>
              </a:lnSpc>
            </a:pPr>
            <a:r>
              <a:rPr lang="en-US" b="0" i="0">
                <a:effectLst/>
                <a:latin typeface="Arial" panose="020B0604020202020204" pitchFamily="34" charset="0"/>
                <a:cs typeface="Arial" panose="020B0604020202020204" pitchFamily="34" charset="0"/>
              </a:rPr>
              <a:t>This is the main </a:t>
            </a:r>
            <a:r>
              <a:rPr lang="en-US" altLang="en-US" cap="none" spc="0">
                <a:latin typeface="Arial" panose="020B0604020202020204" pitchFamily="34" charset="0"/>
                <a:cs typeface="Arial" panose="020B0604020202020204" pitchFamily="34" charset="0"/>
              </a:rPr>
              <a:t>FAFSA</a:t>
            </a:r>
            <a:r>
              <a:rPr lang="en-US" altLang="en-US" cap="none" spc="0" baseline="30000">
                <a:latin typeface="Arial" panose="020B0604020202020204" pitchFamily="34" charset="0"/>
                <a:cs typeface="Arial" panose="020B0604020202020204" pitchFamily="34" charset="0"/>
              </a:rPr>
              <a:t>®</a:t>
            </a:r>
            <a:r>
              <a:rPr lang="en-US" altLang="en-US" cap="none" spc="0">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f</a:t>
            </a:r>
            <a:r>
              <a:rPr lang="en-US" altLang="en-US" cap="none" spc="0">
                <a:latin typeface="Arial" panose="020B0604020202020204" pitchFamily="34" charset="0"/>
                <a:cs typeface="Arial" panose="020B0604020202020204" pitchFamily="34" charset="0"/>
              </a:rPr>
              <a:t>orm l</a:t>
            </a:r>
            <a:r>
              <a:rPr lang="en-US" altLang="en-US">
                <a:latin typeface="Arial" panose="020B0604020202020204" pitchFamily="34" charset="0"/>
                <a:cs typeface="Arial" panose="020B0604020202020204" pitchFamily="34" charset="0"/>
              </a:rPr>
              <a:t>anding page. On this page, students are </a:t>
            </a:r>
            <a:r>
              <a:rPr lang="en-US" b="0" i="0">
                <a:effectLst/>
                <a:latin typeface="Arial" panose="020B0604020202020204" pitchFamily="34" charset="0"/>
                <a:cs typeface="Arial" panose="020B0604020202020204" pitchFamily="34" charset="0"/>
              </a:rPr>
              <a:t>directed to "Start a New Form" or "Edit Existing Form." For the purpose of this presentation, the student is beginning a new application.</a:t>
            </a:r>
            <a:endParaRPr lang="en-US" altLang="en-US">
              <a:latin typeface="Arial" panose="020B0604020202020204" pitchFamily="34" charset="0"/>
              <a:cs typeface="Arial" panose="020B0604020202020204" pitchFamily="34" charset="0"/>
            </a:endParaRPr>
          </a:p>
          <a:p>
            <a:pPr>
              <a:lnSpc>
                <a:spcPct val="150000"/>
              </a:lnSpc>
            </a:pPr>
            <a:endParaRPr lang="en-US">
              <a:latin typeface="Arial" panose="020B0604020202020204" pitchFamily="34" charset="0"/>
              <a:cs typeface="Arial" panose="020B0604020202020204" pitchFamily="34" charset="0"/>
            </a:endParaRPr>
          </a:p>
        </p:txBody>
      </p:sp>
      <p:pic>
        <p:nvPicPr>
          <p:cNvPr id="2" name="Picture 3" descr="Screenshot of the Free Application for Federal Student Aid (FAFSA) form landing page. Buttons display the option to “Start a New Form” or “Edit Existing Form.”">
            <a:extLst>
              <a:ext uri="{FF2B5EF4-FFF2-40B4-BE49-F238E27FC236}">
                <a16:creationId xmlns:a16="http://schemas.microsoft.com/office/drawing/2014/main" id="{13CF3255-65CB-AD7C-2D3A-DF3A465256AD}"/>
              </a:ext>
            </a:extLst>
          </p:cNvPr>
          <p:cNvPicPr>
            <a:picLocks noChangeAspect="1"/>
          </p:cNvPicPr>
          <p:nvPr/>
        </p:nvPicPr>
        <p:blipFill>
          <a:blip r:embed="rId3"/>
          <a:stretch>
            <a:fillRect/>
          </a:stretch>
        </p:blipFill>
        <p:spPr>
          <a:xfrm>
            <a:off x="5764970" y="1726173"/>
            <a:ext cx="5529625" cy="4446027"/>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a:t>
            </a:fld>
            <a:endParaRPr lang="en-US"/>
          </a:p>
        </p:txBody>
      </p:sp>
    </p:spTree>
    <p:extLst>
      <p:ext uri="{BB962C8B-B14F-4D97-AF65-F5344CB8AC3E}">
        <p14:creationId xmlns:p14="http://schemas.microsoft.com/office/powerpoint/2010/main" val="3248007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351"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Dependency Status: Dependent Student</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68350" y="1720243"/>
            <a:ext cx="4513249"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Based on the answers provided by the student, they are considered a dependent student. The student is asked if they want a financial aid administrator to determine their eligibility for a Direct Unsubsidized Loan only. This is an option if the student’s parents are unwilling to provide information. The student selects "No." </a:t>
            </a:r>
            <a:endParaRPr lang="en-US">
              <a:latin typeface="Arial" panose="020B0604020202020204" pitchFamily="34" charset="0"/>
              <a:cs typeface="Arial" panose="020B0604020202020204" pitchFamily="34" charset="0"/>
            </a:endParaRPr>
          </a:p>
        </p:txBody>
      </p:sp>
      <p:pic>
        <p:nvPicPr>
          <p:cNvPr id="3" name="Picture 2" descr="Screenshot that informs the student that, based on their answers in the previous section, they are determined to be a dependent student. Below that, the student is asked if they would like to apply for a Direct Unsubsidized Loan only. ">
            <a:extLst>
              <a:ext uri="{FF2B5EF4-FFF2-40B4-BE49-F238E27FC236}">
                <a16:creationId xmlns:a16="http://schemas.microsoft.com/office/drawing/2014/main" id="{82D8BA48-F5EF-36A1-DE29-293B37CB2384}"/>
              </a:ext>
            </a:extLst>
          </p:cNvPr>
          <p:cNvPicPr>
            <a:picLocks noChangeAspect="1"/>
          </p:cNvPicPr>
          <p:nvPr/>
        </p:nvPicPr>
        <p:blipFill>
          <a:blip r:embed="rId3"/>
          <a:stretch>
            <a:fillRect/>
          </a:stretch>
        </p:blipFill>
        <p:spPr>
          <a:xfrm>
            <a:off x="5614147" y="1733690"/>
            <a:ext cx="5829300" cy="384438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20</a:t>
            </a:fld>
            <a:endParaRPr lang="en-US"/>
          </a:p>
        </p:txBody>
      </p:sp>
    </p:spTree>
    <p:extLst>
      <p:ext uri="{BB962C8B-B14F-4D97-AF65-F5344CB8AC3E}">
        <p14:creationId xmlns:p14="http://schemas.microsoft.com/office/powerpoint/2010/main" val="116708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kumimoji="0" lang="en-US" altLang="en-US" sz="4250" b="1" i="0" u="none" strike="noStrike" kern="1200" cap="none" spc="0" normalizeH="0" baseline="0" noProof="0">
                <a:ln>
                  <a:noFill/>
                </a:ln>
                <a:effectLst/>
                <a:uLnTx/>
                <a:uFillTx/>
                <a:latin typeface="Oswald"/>
                <a:ea typeface="+mn-ea"/>
                <a:cs typeface="+mn-cs"/>
              </a:rPr>
              <a:t>Dependent Student: Tell </a:t>
            </a:r>
            <a:r>
              <a:rPr lang="en-US" altLang="en-US" sz="4250" cap="none" spc="0">
                <a:latin typeface="Oswald"/>
              </a:rPr>
              <a:t>Us About Your Parents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6BA9885-232D-E407-9BEF-B514C5E3332B}"/>
              </a:ext>
            </a:extLst>
          </p:cNvPr>
          <p:cNvSpPr txBox="1"/>
          <p:nvPr/>
        </p:nvSpPr>
        <p:spPr>
          <a:xfrm>
            <a:off x="681798" y="1722648"/>
            <a:ext cx="4499802"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As the student is considered dependent, they are asked to provide information about their parents.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considers their “Parent” to be their legal (biological or adoptive) parent. The student is asked if their parents are married. The student selects "Yes" and is required to invite their parents to their FAFSA form to complete the required parent sections. </a:t>
            </a:r>
            <a:endParaRPr lang="en-US">
              <a:latin typeface="Arial" panose="020B0604020202020204" pitchFamily="34" charset="0"/>
              <a:cs typeface="Arial" panose="020B0604020202020204" pitchFamily="34" charset="0"/>
            </a:endParaRPr>
          </a:p>
        </p:txBody>
      </p:sp>
      <p:pic>
        <p:nvPicPr>
          <p:cNvPr id="3" name="Picture 2" descr="Screenshot continuation of the Personal Circumstances section, which asks the student if their parents are married. Below that, the student is reminded that they are required to provide information for their parents and that they can invite their parents to the form to complete the required sections. ">
            <a:extLst>
              <a:ext uri="{FF2B5EF4-FFF2-40B4-BE49-F238E27FC236}">
                <a16:creationId xmlns:a16="http://schemas.microsoft.com/office/drawing/2014/main" id="{A9139DDC-203A-8F56-30A7-B39950844738}"/>
              </a:ext>
            </a:extLst>
          </p:cNvPr>
          <p:cNvPicPr>
            <a:picLocks noChangeAspect="1"/>
          </p:cNvPicPr>
          <p:nvPr/>
        </p:nvPicPr>
        <p:blipFill>
          <a:blip r:embed="rId3"/>
          <a:stretch>
            <a:fillRect/>
          </a:stretch>
        </p:blipFill>
        <p:spPr>
          <a:xfrm>
            <a:off x="5614148" y="1736095"/>
            <a:ext cx="5829300" cy="3773478"/>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21</a:t>
            </a:fld>
            <a:endParaRPr lang="en-US"/>
          </a:p>
        </p:txBody>
      </p:sp>
    </p:spTree>
    <p:extLst>
      <p:ext uri="{BB962C8B-B14F-4D97-AF65-F5344CB8AC3E}">
        <p14:creationId xmlns:p14="http://schemas.microsoft.com/office/powerpoint/2010/main" val="1601844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 Invites Parents to FAFSA</a:t>
            </a:r>
            <a:r>
              <a:rPr lang="en-US" altLang="en-US" sz="4000" cap="none" spc="0" baseline="30000">
                <a:latin typeface="Oswald"/>
              </a:rPr>
              <a:t>®</a:t>
            </a:r>
            <a:r>
              <a:rPr lang="en-US" altLang="en-US" sz="4000" cap="none" spc="0">
                <a:latin typeface="Oswald"/>
              </a:rPr>
              <a:t> Form</a:t>
            </a:r>
            <a:endParaRPr kumimoji="0" lang="en-US" altLang="en-US" sz="4000" b="1" i="0" u="none" strike="noStrike" kern="1200" cap="none" spc="0" normalizeH="0" baseline="0" noProof="0">
              <a:ln>
                <a:noFill/>
              </a:ln>
              <a:effectLst/>
              <a:uLnTx/>
              <a:uFillTx/>
              <a:latin typeface="Oswald"/>
              <a:ea typeface="+mn-ea"/>
              <a:cs typeface="+mn-cs"/>
            </a:endParaRPr>
          </a:p>
        </p:txBody>
      </p:sp>
      <p:pic>
        <p:nvPicPr>
          <p:cNvPr id="6" name="Picture 5" descr="Screenshot continuation of the Personal Circumstances section, which instructs the student to invite their parents to the FAFSA form to provide their information. There are text boxes to enter the name and date of birth for the parent and the parent’s spouse.">
            <a:extLst>
              <a:ext uri="{FF2B5EF4-FFF2-40B4-BE49-F238E27FC236}">
                <a16:creationId xmlns:a16="http://schemas.microsoft.com/office/drawing/2014/main" id="{95D160B1-CA3E-19FB-8985-67B426E6A472}"/>
              </a:ext>
            </a:extLst>
          </p:cNvPr>
          <p:cNvPicPr>
            <a:picLocks noChangeAspect="1"/>
          </p:cNvPicPr>
          <p:nvPr/>
        </p:nvPicPr>
        <p:blipFill>
          <a:blip r:embed="rId3"/>
          <a:stretch>
            <a:fillRect/>
          </a:stretch>
        </p:blipFill>
        <p:spPr>
          <a:xfrm>
            <a:off x="1223540" y="3033062"/>
            <a:ext cx="4281159" cy="3139137"/>
          </a:xfrm>
          <a:prstGeom prst="rect">
            <a:avLst/>
          </a:prstGeom>
          <a:ln w="12700">
            <a:solidFill>
              <a:schemeClr val="tx1"/>
            </a:solidFill>
          </a:ln>
        </p:spPr>
      </p:pic>
      <p:pic>
        <p:nvPicPr>
          <p:cNvPr id="8" name="Picture 7" descr="Screenshot continuation of the Personal Circumstances section, which instructs the student to invite their parents to the FAFSA form to provide their information. Text boxes request the parent and parent’s spouse’s Social Security numbers and email addresses. Below, there is a button for the student to “Invite Parent.” ">
            <a:extLst>
              <a:ext uri="{FF2B5EF4-FFF2-40B4-BE49-F238E27FC236}">
                <a16:creationId xmlns:a16="http://schemas.microsoft.com/office/drawing/2014/main" id="{391ECD34-7E74-2568-FCEC-F85EF57F17AA}"/>
              </a:ext>
            </a:extLst>
          </p:cNvPr>
          <p:cNvPicPr>
            <a:picLocks noChangeAspect="1"/>
          </p:cNvPicPr>
          <p:nvPr/>
        </p:nvPicPr>
        <p:blipFill>
          <a:blip r:embed="rId4"/>
          <a:stretch>
            <a:fillRect/>
          </a:stretch>
        </p:blipFill>
        <p:spPr>
          <a:xfrm>
            <a:off x="5745921" y="3033063"/>
            <a:ext cx="4960958" cy="3139137"/>
          </a:xfrm>
          <a:prstGeom prst="rect">
            <a:avLst/>
          </a:prstGeom>
          <a:ln w="12700">
            <a:solidFill>
              <a:schemeClr val="tx1"/>
            </a:solidFill>
          </a:ln>
        </p:spPr>
      </p:pic>
      <p:sp>
        <p:nvSpPr>
          <p:cNvPr id="2" name="TextBox 1">
            <a:extLst>
              <a:ext uri="{FF2B5EF4-FFF2-40B4-BE49-F238E27FC236}">
                <a16:creationId xmlns:a16="http://schemas.microsoft.com/office/drawing/2014/main" id="{B0C55035-1E35-3CE3-6E53-D8FD73615DBE}"/>
              </a:ext>
            </a:extLst>
          </p:cNvPr>
          <p:cNvSpPr txBox="1"/>
          <p:nvPr/>
        </p:nvSpPr>
        <p:spPr>
          <a:xfrm>
            <a:off x="676471" y="1720957"/>
            <a:ext cx="10030408"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to enter personal information about their parents in order to send them an invite to their FAFSA</a:t>
            </a:r>
            <a:r>
              <a:rPr lang="en-US" baseline="30000">
                <a:latin typeface="Arial" panose="020B0604020202020204" pitchFamily="34" charset="0"/>
                <a:ea typeface="Calibri"/>
                <a:cs typeface="Arial" panose="020B0604020202020204" pitchFamily="34" charset="0"/>
              </a:rPr>
              <a:t>®</a:t>
            </a:r>
            <a:r>
              <a:rPr lang="en-US">
                <a:latin typeface="Arial" panose="020B0604020202020204" pitchFamily="34" charset="0"/>
                <a:ea typeface="Calibri"/>
                <a:cs typeface="Arial" panose="020B0604020202020204" pitchFamily="34" charset="0"/>
              </a:rPr>
              <a:t> form. In this scenario, the student invites one parent. </a:t>
            </a: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22</a:t>
            </a:fld>
            <a:endParaRPr lang="en-US"/>
          </a:p>
        </p:txBody>
      </p:sp>
    </p:spTree>
    <p:extLst>
      <p:ext uri="{BB962C8B-B14F-4D97-AF65-F5344CB8AC3E}">
        <p14:creationId xmlns:p14="http://schemas.microsoft.com/office/powerpoint/2010/main" val="2293014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Dependent Student Demographics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534E36E-2647-777D-7400-0681DBD02B05}"/>
              </a:ext>
            </a:extLst>
          </p:cNvPr>
          <p:cNvSpPr txBox="1"/>
          <p:nvPr/>
        </p:nvSpPr>
        <p:spPr>
          <a:xfrm>
            <a:off x="681318" y="1719259"/>
            <a:ext cx="4500282"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view within the Student Demographics section. It provides an overview of the section. </a:t>
            </a:r>
            <a:endParaRPr lang="en-US">
              <a:latin typeface="Arial"/>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23</a:t>
            </a:fld>
            <a:endParaRPr lang="en-US"/>
          </a:p>
        </p:txBody>
      </p:sp>
      <p:pic>
        <p:nvPicPr>
          <p:cNvPr id="4" name="Picture 3" descr="Screenshot of the introduction to the Student Demographics section, which informs the student that the next series of pages will ask about their sex, race and ethnicity, citizenship, legal residence, and education.">
            <a:extLst>
              <a:ext uri="{FF2B5EF4-FFF2-40B4-BE49-F238E27FC236}">
                <a16:creationId xmlns:a16="http://schemas.microsoft.com/office/drawing/2014/main" id="{1AAB7194-0F49-A0EC-69E2-81B35E0F05B4}"/>
              </a:ext>
            </a:extLst>
          </p:cNvPr>
          <p:cNvPicPr>
            <a:picLocks noChangeAspect="1"/>
          </p:cNvPicPr>
          <p:nvPr/>
        </p:nvPicPr>
        <p:blipFill>
          <a:blip r:embed="rId3"/>
          <a:stretch>
            <a:fillRect/>
          </a:stretch>
        </p:blipFill>
        <p:spPr>
          <a:xfrm>
            <a:off x="5246916" y="1719259"/>
            <a:ext cx="6554190" cy="2285482"/>
          </a:xfrm>
          <a:prstGeom prst="rect">
            <a:avLst/>
          </a:prstGeom>
          <a:ln w="12700">
            <a:solidFill>
              <a:schemeClr val="tx1"/>
            </a:solidFill>
          </a:ln>
        </p:spPr>
      </p:pic>
    </p:spTree>
    <p:extLst>
      <p:ext uri="{BB962C8B-B14F-4D97-AF65-F5344CB8AC3E}">
        <p14:creationId xmlns:p14="http://schemas.microsoft.com/office/powerpoint/2010/main" val="2287445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Demographic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96919F7-2932-AC38-7570-E670EF5A2944}"/>
              </a:ext>
            </a:extLst>
          </p:cNvPr>
          <p:cNvSpPr txBox="1"/>
          <p:nvPr/>
        </p:nvSpPr>
        <p:spPr>
          <a:xfrm>
            <a:off x="681798" y="1728549"/>
            <a:ext cx="4499802"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about their gender identity and if they are transgender. The student selects their response from the options for both questions. </a:t>
            </a:r>
            <a:endParaRPr lang="en-US">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24</a:t>
            </a:fld>
            <a:endParaRPr lang="en-US"/>
          </a:p>
        </p:txBody>
      </p:sp>
      <p:pic>
        <p:nvPicPr>
          <p:cNvPr id="15362" name="Picture 2" descr="Screenshot of the first page of the Student Demographics section. The student is informed the questions are for research purposes only and will not affect federal student aid eligibility. Below that, the student is asked to select their gender and to answer if they are transgender.">
            <a:extLst>
              <a:ext uri="{FF2B5EF4-FFF2-40B4-BE49-F238E27FC236}">
                <a16:creationId xmlns:a16="http://schemas.microsoft.com/office/drawing/2014/main" id="{9D704AAA-2A6C-D5B1-0D9F-011C69111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015" y="1728549"/>
            <a:ext cx="5002194" cy="444365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058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Race and Ethnicity</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294811-A450-7558-1E58-89F7AFF854B1}"/>
              </a:ext>
            </a:extLst>
          </p:cNvPr>
          <p:cNvSpPr txBox="1"/>
          <p:nvPr/>
        </p:nvSpPr>
        <p:spPr>
          <a:xfrm>
            <a:off x="681798" y="1719646"/>
            <a:ext cx="4616343"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they are of Hispanic, Latino, or Spanish origin. They are also asked about their race. The student selects checkboxes to answer both questions. </a:t>
            </a:r>
            <a:endParaRPr lang="en-US">
              <a:latin typeface="Arial"/>
            </a:endParaRPr>
          </a:p>
        </p:txBody>
      </p:sp>
      <p:pic>
        <p:nvPicPr>
          <p:cNvPr id="16386" name="Picture 2" descr="Screenshot continuation of the Student Demographics section. The student is informed the questions are for research purposes only and will not affect federal student aid eligibility. Below that, the student is asked to select whether they are of Hispanic, Latino, or Spanish origin. The student has the option to select &quot;Prefer not to answer.&quot;">
            <a:extLst>
              <a:ext uri="{FF2B5EF4-FFF2-40B4-BE49-F238E27FC236}">
                <a16:creationId xmlns:a16="http://schemas.microsoft.com/office/drawing/2014/main" id="{583F73A5-AA83-28A0-7B38-0E015E2EE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0732" y="1714500"/>
            <a:ext cx="5463778" cy="44577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25</a:t>
            </a:fld>
            <a:endParaRPr lang="en-US"/>
          </a:p>
        </p:txBody>
      </p:sp>
    </p:spTree>
    <p:extLst>
      <p:ext uri="{BB962C8B-B14F-4D97-AF65-F5344CB8AC3E}">
        <p14:creationId xmlns:p14="http://schemas.microsoft.com/office/powerpoint/2010/main" val="3267501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7320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 Race and Ethnicity (Continued)</a:t>
            </a:r>
            <a:endParaRPr lang="en-US" altLang="en-US" sz="4000" b="1" i="0" u="none" strike="noStrike" kern="1200" cap="none" spc="0" normalizeH="0" baseline="0" noProof="0">
              <a:ln>
                <a:noFill/>
              </a:ln>
              <a:effectLst/>
              <a:uLnTx/>
              <a:uFillTx/>
              <a:latin typeface="Oswald"/>
            </a:endParaRPr>
          </a:p>
        </p:txBody>
      </p:sp>
      <p:pic>
        <p:nvPicPr>
          <p:cNvPr id="17410" name="Picture 2" descr="Screenshot continuation of the Student Demographics section, which asks the student to select their race: “White,” “Black or African American,” “American Indian or Alaska Native,” “Asian,” or “Native Hawaiian or other Pacific Islander.” The student has the option to select &quot;Prefer not to answer.&quot; ">
            <a:extLst>
              <a:ext uri="{FF2B5EF4-FFF2-40B4-BE49-F238E27FC236}">
                <a16:creationId xmlns:a16="http://schemas.microsoft.com/office/drawing/2014/main" id="{5F3C75FA-2D62-9455-32B6-5028559EC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1726" y="1703457"/>
            <a:ext cx="6116081" cy="446874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26</a:t>
            </a:fld>
            <a:endParaRPr lang="en-US"/>
          </a:p>
        </p:txBody>
      </p:sp>
    </p:spTree>
    <p:extLst>
      <p:ext uri="{BB962C8B-B14F-4D97-AF65-F5344CB8AC3E}">
        <p14:creationId xmlns:p14="http://schemas.microsoft.com/office/powerpoint/2010/main" val="491440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Citizenship Status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9B8BC54-7CBF-3B76-CD1D-929F09856D16}"/>
              </a:ext>
            </a:extLst>
          </p:cNvPr>
          <p:cNvSpPr txBox="1"/>
          <p:nvPr/>
        </p:nvSpPr>
        <p:spPr>
          <a:xfrm>
            <a:off x="662464" y="1732778"/>
            <a:ext cx="4419120"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their citizenship status. The student selects the "U.S. citizen or national" option. </a:t>
            </a:r>
            <a:endParaRPr lang="en-US">
              <a:latin typeface="Arial"/>
            </a:endParaRPr>
          </a:p>
        </p:txBody>
      </p:sp>
      <p:pic>
        <p:nvPicPr>
          <p:cNvPr id="3" name="Picture 2" descr="Screenshot continuation of the Student Demographics section, which asks the student to select the correct citizenship status: “U.S. citizen or national,” “Eligible noncitizen,” or “Neither U.S. citizen nor eligible noncitizen.”">
            <a:extLst>
              <a:ext uri="{FF2B5EF4-FFF2-40B4-BE49-F238E27FC236}">
                <a16:creationId xmlns:a16="http://schemas.microsoft.com/office/drawing/2014/main" id="{FCC74CE2-0676-3F3D-725C-5CB5E1E0BEE9}"/>
              </a:ext>
            </a:extLst>
          </p:cNvPr>
          <p:cNvPicPr>
            <a:picLocks noChangeAspect="1"/>
          </p:cNvPicPr>
          <p:nvPr/>
        </p:nvPicPr>
        <p:blipFill>
          <a:blip r:embed="rId3"/>
          <a:stretch>
            <a:fillRect/>
          </a:stretch>
        </p:blipFill>
        <p:spPr>
          <a:xfrm>
            <a:off x="5462024" y="1732778"/>
            <a:ext cx="6016343" cy="2841883"/>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27</a:t>
            </a:fld>
            <a:endParaRPr lang="en-US"/>
          </a:p>
        </p:txBody>
      </p:sp>
    </p:spTree>
    <p:extLst>
      <p:ext uri="{BB962C8B-B14F-4D97-AF65-F5344CB8AC3E}">
        <p14:creationId xmlns:p14="http://schemas.microsoft.com/office/powerpoint/2010/main" val="1570586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Education Status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0BC0711-5775-3BCC-25C2-897610E27D89}"/>
              </a:ext>
            </a:extLst>
          </p:cNvPr>
          <p:cNvSpPr txBox="1"/>
          <p:nvPr/>
        </p:nvSpPr>
        <p:spPr>
          <a:xfrm>
            <a:off x="681798" y="1725970"/>
            <a:ext cx="4499802"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about their parents’ education status. The student selects the “No” option. </a:t>
            </a:r>
            <a:endParaRPr lang="en-US">
              <a:latin typeface="Arial"/>
            </a:endParaRPr>
          </a:p>
        </p:txBody>
      </p:sp>
      <p:pic>
        <p:nvPicPr>
          <p:cNvPr id="3" name="Picture 2" descr="Screenshot continuation of the Student Demographics section, which asks the student if either of their parents attended college. ">
            <a:extLst>
              <a:ext uri="{FF2B5EF4-FFF2-40B4-BE49-F238E27FC236}">
                <a16:creationId xmlns:a16="http://schemas.microsoft.com/office/drawing/2014/main" id="{CA51C155-F3A7-2D12-B47B-116DC7D1A4A2}"/>
              </a:ext>
            </a:extLst>
          </p:cNvPr>
          <p:cNvPicPr>
            <a:picLocks noChangeAspect="1"/>
          </p:cNvPicPr>
          <p:nvPr/>
        </p:nvPicPr>
        <p:blipFill>
          <a:blip r:embed="rId3"/>
          <a:stretch>
            <a:fillRect/>
          </a:stretch>
        </p:blipFill>
        <p:spPr>
          <a:xfrm>
            <a:off x="5561199" y="1736246"/>
            <a:ext cx="5985315" cy="2711226"/>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28</a:t>
            </a:fld>
            <a:endParaRPr lang="en-US"/>
          </a:p>
        </p:txBody>
      </p:sp>
    </p:spTree>
    <p:extLst>
      <p:ext uri="{BB962C8B-B14F-4D97-AF65-F5344CB8AC3E}">
        <p14:creationId xmlns:p14="http://schemas.microsoft.com/office/powerpoint/2010/main" val="3444538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Killed in Line of Duty</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AC07E20-7179-C17C-9E91-90F9F52CB004}"/>
              </a:ext>
            </a:extLst>
          </p:cNvPr>
          <p:cNvSpPr txBox="1"/>
          <p:nvPr/>
        </p:nvSpPr>
        <p:spPr>
          <a:xfrm>
            <a:off x="681798" y="1718651"/>
            <a:ext cx="4499802"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their parent was killed in the line of duty. The student selects the “No” option. </a:t>
            </a:r>
            <a:endParaRPr lang="en-US">
              <a:latin typeface="Arial"/>
            </a:endParaRPr>
          </a:p>
        </p:txBody>
      </p:sp>
      <p:pic>
        <p:nvPicPr>
          <p:cNvPr id="3" name="Picture 2" descr="Screenshot continuation of the Student Demographics section, which asks the student if their parent or guardian was killed in the line of duty. ">
            <a:extLst>
              <a:ext uri="{FF2B5EF4-FFF2-40B4-BE49-F238E27FC236}">
                <a16:creationId xmlns:a16="http://schemas.microsoft.com/office/drawing/2014/main" id="{AB20B46C-F088-8668-B611-44E490EC9308}"/>
              </a:ext>
            </a:extLst>
          </p:cNvPr>
          <p:cNvPicPr>
            <a:picLocks noChangeAspect="1"/>
          </p:cNvPicPr>
          <p:nvPr/>
        </p:nvPicPr>
        <p:blipFill>
          <a:blip r:embed="rId3"/>
          <a:stretch>
            <a:fillRect/>
          </a:stretch>
        </p:blipFill>
        <p:spPr>
          <a:xfrm>
            <a:off x="5506571" y="1737574"/>
            <a:ext cx="6071347" cy="2804507"/>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29</a:t>
            </a:fld>
            <a:endParaRPr lang="en-US"/>
          </a:p>
        </p:txBody>
      </p:sp>
    </p:spTree>
    <p:extLst>
      <p:ext uri="{BB962C8B-B14F-4D97-AF65-F5344CB8AC3E}">
        <p14:creationId xmlns:p14="http://schemas.microsoft.com/office/powerpoint/2010/main" val="3354999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Log In</a:t>
            </a:r>
            <a:endParaRPr lang="en-US" altLang="en-US" sz="425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68351" y="1732942"/>
            <a:ext cx="4629790" cy="3780458"/>
          </a:xfrm>
          <a:prstGeom prst="rect">
            <a:avLst/>
          </a:prstGeom>
          <a:noFill/>
        </p:spPr>
        <p:txBody>
          <a:bodyPr wrap="square" rtlCol="0">
            <a:spAutoFit/>
          </a:bodyPr>
          <a:lstStyle/>
          <a:p>
            <a:pPr algn="l">
              <a:lnSpc>
                <a:spcPct val="150000"/>
              </a:lnSpc>
            </a:pPr>
            <a:r>
              <a:rPr lang="en-US" b="0" i="0">
                <a:effectLst/>
                <a:latin typeface="Arial" panose="020B0604020202020204" pitchFamily="34" charset="0"/>
                <a:cs typeface="Arial" panose="020B0604020202020204" pitchFamily="34" charset="0"/>
              </a:rPr>
              <a:t>If the student selects "Start a New Form" from the FAFSA</a:t>
            </a:r>
            <a:r>
              <a:rPr lang="en-US" altLang="en-US" cap="none" spc="0" baseline="30000">
                <a:latin typeface="Arial" panose="020B0604020202020204" pitchFamily="34" charset="0"/>
                <a:cs typeface="Arial" panose="020B0604020202020204" pitchFamily="34" charset="0"/>
              </a:rPr>
              <a:t>®</a:t>
            </a:r>
            <a:r>
              <a:rPr lang="en-US" b="0" i="0">
                <a:effectLst/>
                <a:latin typeface="Arial" panose="020B0604020202020204" pitchFamily="34" charset="0"/>
                <a:cs typeface="Arial" panose="020B0604020202020204" pitchFamily="34" charset="0"/>
              </a:rPr>
              <a:t> landing </a:t>
            </a:r>
            <a:r>
              <a:rPr lang="en-US">
                <a:latin typeface="Arial" panose="020B0604020202020204" pitchFamily="34" charset="0"/>
                <a:cs typeface="Arial" panose="020B0604020202020204" pitchFamily="34" charset="0"/>
              </a:rPr>
              <a:t>p</a:t>
            </a:r>
            <a:r>
              <a:rPr lang="en-US" b="0" i="0">
                <a:effectLst/>
                <a:latin typeface="Arial" panose="020B0604020202020204" pitchFamily="34" charset="0"/>
                <a:cs typeface="Arial" panose="020B0604020202020204" pitchFamily="34" charset="0"/>
              </a:rPr>
              <a:t>age and they are not logged in to </a:t>
            </a:r>
            <a:r>
              <a:rPr lang="en-US" err="1">
                <a:latin typeface="Arial" panose="020B0604020202020204" pitchFamily="34" charset="0"/>
                <a:cs typeface="Arial" panose="020B0604020202020204" pitchFamily="34" charset="0"/>
              </a:rPr>
              <a:t>S</a:t>
            </a:r>
            <a:r>
              <a:rPr lang="en-US" b="0" i="0" err="1">
                <a:effectLst/>
                <a:latin typeface="Arial" panose="020B0604020202020204" pitchFamily="34" charset="0"/>
                <a:cs typeface="Arial" panose="020B0604020202020204" pitchFamily="34" charset="0"/>
              </a:rPr>
              <a:t>tudentAid.gov</a:t>
            </a:r>
            <a:r>
              <a:rPr lang="en-US" b="0" i="0">
                <a:effectLst/>
                <a:latin typeface="Arial" panose="020B0604020202020204" pitchFamily="34" charset="0"/>
                <a:cs typeface="Arial" panose="020B0604020202020204" pitchFamily="34" charset="0"/>
              </a:rPr>
              <a:t>, they are taken to the “Log In” page </a:t>
            </a:r>
            <a:r>
              <a:rPr lang="en-US">
                <a:latin typeface="Arial" panose="020B0604020202020204" pitchFamily="34" charset="0"/>
                <a:cs typeface="Arial" panose="020B0604020202020204" pitchFamily="34" charset="0"/>
              </a:rPr>
              <a:t>to enter their log-in credentials</a:t>
            </a:r>
            <a:r>
              <a:rPr lang="en-US" b="0" i="0">
                <a:effectLst/>
                <a:latin typeface="Arial" panose="020B0604020202020204" pitchFamily="34" charset="0"/>
                <a:cs typeface="Arial" panose="020B0604020202020204" pitchFamily="34" charset="0"/>
              </a:rPr>
              <a:t>. To access the FAFSA form, all students are required to have an FSA ID (account username and password). If the student doesn't have an FSA ID, they can select "Create an Account</a:t>
            </a:r>
            <a:r>
              <a:rPr lang="en-US">
                <a:latin typeface="Arial" panose="020B0604020202020204" pitchFamily="34" charset="0"/>
                <a:cs typeface="Arial" panose="020B0604020202020204" pitchFamily="34" charset="0"/>
              </a:rPr>
              <a:t>."</a:t>
            </a:r>
          </a:p>
        </p:txBody>
      </p:sp>
      <p:pic>
        <p:nvPicPr>
          <p:cNvPr id="6" name="Picture 5" descr="Screenshot of the Log In page. Textboxes ask the student to enter their FSA ID username, email, or phone number and their password. There is a button to “Log In” or the student can select one of four text hyperlinks: “Create an Account,” “Forgot My Username,” “Forgot My Password,” or “Help Me Log In to My Account.” ">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5695026" y="1738841"/>
            <a:ext cx="5689565" cy="443336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a:t>
            </a:fld>
            <a:endParaRPr lang="en-US"/>
          </a:p>
        </p:txBody>
      </p:sp>
    </p:spTree>
    <p:extLst>
      <p:ext uri="{BB962C8B-B14F-4D97-AF65-F5344CB8AC3E}">
        <p14:creationId xmlns:p14="http://schemas.microsoft.com/office/powerpoint/2010/main" val="2395606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 High School Completion Status</a:t>
            </a:r>
            <a:endParaRPr lang="en-US" altLang="en-US" sz="40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3D0DA8C-140F-DFFC-E554-AFF9BB2E9618}"/>
              </a:ext>
            </a:extLst>
          </p:cNvPr>
          <p:cNvSpPr txBox="1"/>
          <p:nvPr/>
        </p:nvSpPr>
        <p:spPr>
          <a:xfrm>
            <a:off x="681798" y="1718839"/>
            <a:ext cx="4499802"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what their high school completion status will be when they start the 2024–25 school year. The student selects the "High school diploma" option. </a:t>
            </a:r>
            <a:endParaRPr lang="en-US">
              <a:latin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30</a:t>
            </a:fld>
            <a:endParaRPr lang="en-US"/>
          </a:p>
        </p:txBody>
      </p:sp>
      <p:pic>
        <p:nvPicPr>
          <p:cNvPr id="18434" name="Picture 2" descr="Screenshot continuation of the Student Demographics section, which asks the student to select what their high school completion status will be for the 2024–25 school year: “High school diploma,” “State-recognized high school equivalent (for example, a General Educational Development certificate),” “Homeschooled,” or “None of the above.”">
            <a:extLst>
              <a:ext uri="{FF2B5EF4-FFF2-40B4-BE49-F238E27FC236}">
                <a16:creationId xmlns:a16="http://schemas.microsoft.com/office/drawing/2014/main" id="{2AD8AF5D-DA25-20B5-B04C-D29E88DA2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0048" y="1728788"/>
            <a:ext cx="5890154" cy="348568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842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High School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61D8198-D3B5-9BEF-B67B-D2722D3562E6}"/>
              </a:ext>
            </a:extLst>
          </p:cNvPr>
          <p:cNvSpPr txBox="1"/>
          <p:nvPr/>
        </p:nvSpPr>
        <p:spPr>
          <a:xfrm>
            <a:off x="643762" y="1730886"/>
            <a:ext cx="11263214"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which high school they did or will graduate from. The student enters their high school’s state and city. After selecting "Search," they select the correct high school from the search results. </a:t>
            </a:r>
            <a:endParaRPr lang="en-US">
              <a:latin typeface="Arial"/>
            </a:endParaRPr>
          </a:p>
        </p:txBody>
      </p:sp>
      <p:pic>
        <p:nvPicPr>
          <p:cNvPr id="8" name="Picture 7" descr="Screenshot continuation of the Student Demographics section. There are text boxes for the student to search for their high school by selecting the location and entering the name of their school.">
            <a:extLst>
              <a:ext uri="{FF2B5EF4-FFF2-40B4-BE49-F238E27FC236}">
                <a16:creationId xmlns:a16="http://schemas.microsoft.com/office/drawing/2014/main" id="{6475CE99-1953-3DB6-E1CA-8512342788EB}"/>
              </a:ext>
            </a:extLst>
          </p:cNvPr>
          <p:cNvPicPr>
            <a:picLocks noChangeAspect="1"/>
          </p:cNvPicPr>
          <p:nvPr/>
        </p:nvPicPr>
        <p:blipFill>
          <a:blip r:embed="rId3"/>
          <a:stretch>
            <a:fillRect/>
          </a:stretch>
        </p:blipFill>
        <p:spPr>
          <a:xfrm>
            <a:off x="775926" y="2945681"/>
            <a:ext cx="5134035" cy="2977965"/>
          </a:xfrm>
          <a:prstGeom prst="rect">
            <a:avLst/>
          </a:prstGeom>
          <a:ln w="12700">
            <a:solidFill>
              <a:schemeClr val="tx1"/>
            </a:solidFill>
          </a:ln>
        </p:spPr>
      </p:pic>
      <p:pic>
        <p:nvPicPr>
          <p:cNvPr id="6" name="Picture 5" descr="Screenshot continuation of the high school selection section, which displays the search results from the information the student entered. The student is instructed to select the correct school. ">
            <a:extLst>
              <a:ext uri="{FF2B5EF4-FFF2-40B4-BE49-F238E27FC236}">
                <a16:creationId xmlns:a16="http://schemas.microsoft.com/office/drawing/2014/main" id="{7F66CC55-F1EC-1F8A-5952-09E83BD4C9EC}"/>
              </a:ext>
            </a:extLst>
          </p:cNvPr>
          <p:cNvPicPr>
            <a:picLocks noChangeAspect="1"/>
          </p:cNvPicPr>
          <p:nvPr/>
        </p:nvPicPr>
        <p:blipFill>
          <a:blip r:embed="rId4"/>
          <a:stretch>
            <a:fillRect/>
          </a:stretch>
        </p:blipFill>
        <p:spPr>
          <a:xfrm>
            <a:off x="6228253" y="2943783"/>
            <a:ext cx="4529394" cy="2979995"/>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31</a:t>
            </a:fld>
            <a:endParaRPr lang="en-US"/>
          </a:p>
        </p:txBody>
      </p:sp>
    </p:spTree>
    <p:extLst>
      <p:ext uri="{BB962C8B-B14F-4D97-AF65-F5344CB8AC3E}">
        <p14:creationId xmlns:p14="http://schemas.microsoft.com/office/powerpoint/2010/main" val="3549709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Confirms High School</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68EAB8F-1C34-3680-0964-FFE0C060E3EA}"/>
              </a:ext>
            </a:extLst>
          </p:cNvPr>
          <p:cNvSpPr txBox="1"/>
          <p:nvPr/>
        </p:nvSpPr>
        <p:spPr>
          <a:xfrm>
            <a:off x="668350" y="1726654"/>
            <a:ext cx="4513249"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has the option to edit the high school information presented on this page by selecting "Edit," which will return them to the high school information page. The student confirms their high school information and selects "Continue" to proceed to the next section. </a:t>
            </a:r>
            <a:endParaRPr lang="en-US">
              <a:latin typeface="Arial"/>
            </a:endParaRPr>
          </a:p>
        </p:txBody>
      </p:sp>
      <p:pic>
        <p:nvPicPr>
          <p:cNvPr id="3" name="Picture 2" descr="Screenshot continuation of the high school selection section, which shows the high school that the student selected. The student is instructed to verify the school is correct by selecting “Continue.”">
            <a:extLst>
              <a:ext uri="{FF2B5EF4-FFF2-40B4-BE49-F238E27FC236}">
                <a16:creationId xmlns:a16="http://schemas.microsoft.com/office/drawing/2014/main" id="{E7846741-B863-2034-B739-B30E15D05638}"/>
              </a:ext>
            </a:extLst>
          </p:cNvPr>
          <p:cNvPicPr>
            <a:picLocks noChangeAspect="1"/>
          </p:cNvPicPr>
          <p:nvPr/>
        </p:nvPicPr>
        <p:blipFill>
          <a:blip r:embed="rId3"/>
          <a:stretch>
            <a:fillRect/>
          </a:stretch>
        </p:blipFill>
        <p:spPr>
          <a:xfrm>
            <a:off x="5600700" y="1736830"/>
            <a:ext cx="5857461" cy="319487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32</a:t>
            </a:fld>
            <a:endParaRPr lang="en-US"/>
          </a:p>
        </p:txBody>
      </p:sp>
    </p:spTree>
    <p:extLst>
      <p:ext uri="{BB962C8B-B14F-4D97-AF65-F5344CB8AC3E}">
        <p14:creationId xmlns:p14="http://schemas.microsoft.com/office/powerpoint/2010/main" val="1770517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Dependent Student Financials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668351" y="1738058"/>
            <a:ext cx="4513249"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Financials section. It provides an overview of the section. </a:t>
            </a:r>
            <a:endParaRPr lang="en-US">
              <a:latin typeface="Arial"/>
            </a:endParaRPr>
          </a:p>
        </p:txBody>
      </p:sp>
      <p:pic>
        <p:nvPicPr>
          <p:cNvPr id="3" name="Picture 2" descr="Screenshot of the introduction to the Student Financials section, which informs the student that the next series of pages will help schools determine their ability to pay for college without financial aid. ">
            <a:extLst>
              <a:ext uri="{FF2B5EF4-FFF2-40B4-BE49-F238E27FC236}">
                <a16:creationId xmlns:a16="http://schemas.microsoft.com/office/drawing/2014/main" id="{C30FFD6F-CF23-E01F-1F43-A1D29F9CCA11}"/>
              </a:ext>
            </a:extLst>
          </p:cNvPr>
          <p:cNvPicPr>
            <a:picLocks noChangeAspect="1"/>
          </p:cNvPicPr>
          <p:nvPr/>
        </p:nvPicPr>
        <p:blipFill>
          <a:blip r:embed="rId3"/>
          <a:stretch>
            <a:fillRect/>
          </a:stretch>
        </p:blipFill>
        <p:spPr>
          <a:xfrm>
            <a:off x="5590617" y="1738058"/>
            <a:ext cx="6030526" cy="2121684"/>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33</a:t>
            </a:fld>
            <a:endParaRPr lang="en-US"/>
          </a:p>
        </p:txBody>
      </p:sp>
    </p:spTree>
    <p:extLst>
      <p:ext uri="{BB962C8B-B14F-4D97-AF65-F5344CB8AC3E}">
        <p14:creationId xmlns:p14="http://schemas.microsoft.com/office/powerpoint/2010/main" val="3862861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Tax Return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91040" y="1721098"/>
            <a:ext cx="4419120"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questions about their 2022 tax return. The student enters a response in each entry field. </a:t>
            </a:r>
            <a:endParaRPr lang="en-US">
              <a:latin typeface="Arial"/>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34</a:t>
            </a:fld>
            <a:endParaRPr lang="en-US"/>
          </a:p>
        </p:txBody>
      </p:sp>
      <p:pic>
        <p:nvPicPr>
          <p:cNvPr id="6" name="Picture 5" descr="Screenshot continuation of the Student Financials section. Text boxes prompt the student to enter the dollar amount of college grants, scholarships, or AmeriCorps benefits reported to the Internal Revenue Service. Below that, another text box prompts the student to enter the dollar amount of foreign income exempt from federal taxation.">
            <a:extLst>
              <a:ext uri="{FF2B5EF4-FFF2-40B4-BE49-F238E27FC236}">
                <a16:creationId xmlns:a16="http://schemas.microsoft.com/office/drawing/2014/main" id="{5BC23529-8B56-5A7F-E0E2-17CCBA0A115A}"/>
              </a:ext>
            </a:extLst>
          </p:cNvPr>
          <p:cNvPicPr>
            <a:picLocks noChangeAspect="1"/>
          </p:cNvPicPr>
          <p:nvPr/>
        </p:nvPicPr>
        <p:blipFill>
          <a:blip r:embed="rId3"/>
          <a:stretch>
            <a:fillRect/>
          </a:stretch>
        </p:blipFill>
        <p:spPr>
          <a:xfrm>
            <a:off x="5281616" y="1713918"/>
            <a:ext cx="6519863" cy="3991428"/>
          </a:xfrm>
          <a:prstGeom prst="rect">
            <a:avLst/>
          </a:prstGeom>
          <a:ln w="12700">
            <a:solidFill>
              <a:schemeClr val="tx1"/>
            </a:solidFill>
          </a:ln>
        </p:spPr>
      </p:pic>
    </p:spTree>
    <p:extLst>
      <p:ext uri="{BB962C8B-B14F-4D97-AF65-F5344CB8AC3E}">
        <p14:creationId xmlns:p14="http://schemas.microsoft.com/office/powerpoint/2010/main" val="1947224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Assets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2A91B4D-CFCE-553E-34DF-62B6BE0653E0}"/>
              </a:ext>
            </a:extLst>
          </p:cNvPr>
          <p:cNvSpPr txBox="1"/>
          <p:nvPr/>
        </p:nvSpPr>
        <p:spPr>
          <a:xfrm>
            <a:off x="677786" y="1730889"/>
            <a:ext cx="4503813"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their assets. The student enters a response in each entry field.  </a:t>
            </a:r>
            <a:endParaRPr lang="en-US">
              <a:latin typeface="Arial"/>
            </a:endParaRPr>
          </a:p>
        </p:txBody>
      </p:sp>
      <p:pic>
        <p:nvPicPr>
          <p:cNvPr id="4" name="Picture 3" descr="Screenshot continuation of the Student Financials section, which asks the student to enter their assets. Text boxes prompt the student to enter the dollar amount for the total of cash, savings, and checking accounts; the current net worth of businesses and investment farms; and the current net worth of investments, including real estate. ">
            <a:extLst>
              <a:ext uri="{FF2B5EF4-FFF2-40B4-BE49-F238E27FC236}">
                <a16:creationId xmlns:a16="http://schemas.microsoft.com/office/drawing/2014/main" id="{386E2772-DB6A-BAB5-0119-58FEB49CAFEC}"/>
              </a:ext>
            </a:extLst>
          </p:cNvPr>
          <p:cNvPicPr>
            <a:picLocks noChangeAspect="1"/>
          </p:cNvPicPr>
          <p:nvPr/>
        </p:nvPicPr>
        <p:blipFill>
          <a:blip r:embed="rId3"/>
          <a:stretch>
            <a:fillRect/>
          </a:stretch>
        </p:blipFill>
        <p:spPr>
          <a:xfrm>
            <a:off x="5627594" y="1733540"/>
            <a:ext cx="5846278" cy="4270184"/>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35</a:t>
            </a:fld>
            <a:endParaRPr lang="en-US"/>
          </a:p>
        </p:txBody>
      </p:sp>
    </p:spTree>
    <p:extLst>
      <p:ext uri="{BB962C8B-B14F-4D97-AF65-F5344CB8AC3E}">
        <p14:creationId xmlns:p14="http://schemas.microsoft.com/office/powerpoint/2010/main" val="41664740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Dependent Student Select Colleges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242D290-9D92-4CEF-1C6F-F4A50DDE82C8}"/>
              </a:ext>
            </a:extLst>
          </p:cNvPr>
          <p:cNvSpPr txBox="1"/>
          <p:nvPr/>
        </p:nvSpPr>
        <p:spPr>
          <a:xfrm>
            <a:off x="681798" y="1733041"/>
            <a:ext cx="4378779"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ea typeface="Calibri"/>
                <a:cs typeface="Arial" panose="020B0604020202020204" pitchFamily="34" charset="0"/>
              </a:rPr>
              <a:t>This is the first page in the Select Colleges section, which is the final part of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form’s student section to require information. It provides an overview of the section. </a:t>
            </a:r>
            <a:endParaRPr lang="en-US">
              <a:latin typeface="Arial" panose="020B0604020202020204" pitchFamily="34" charset="0"/>
              <a:cs typeface="Arial" panose="020B0604020202020204" pitchFamily="34" charset="0"/>
            </a:endParaRPr>
          </a:p>
        </p:txBody>
      </p:sp>
      <p:pic>
        <p:nvPicPr>
          <p:cNvPr id="3" name="Picture 2" descr="Screenshot of the introduction to the Select Colleges section, which informs the student that on the next series of pages, they will search and select the schools that will receive a copy of their FAFSA form and information. ">
            <a:extLst>
              <a:ext uri="{FF2B5EF4-FFF2-40B4-BE49-F238E27FC236}">
                <a16:creationId xmlns:a16="http://schemas.microsoft.com/office/drawing/2014/main" id="{DB225A48-124D-45D8-5F13-5D39B21E1A3E}"/>
              </a:ext>
            </a:extLst>
          </p:cNvPr>
          <p:cNvPicPr>
            <a:picLocks noChangeAspect="1"/>
          </p:cNvPicPr>
          <p:nvPr/>
        </p:nvPicPr>
        <p:blipFill>
          <a:blip r:embed="rId3"/>
          <a:stretch>
            <a:fillRect/>
          </a:stretch>
        </p:blipFill>
        <p:spPr>
          <a:xfrm>
            <a:off x="5614148" y="1746488"/>
            <a:ext cx="5829300" cy="199969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36</a:t>
            </a:fld>
            <a:endParaRPr lang="en-US"/>
          </a:p>
        </p:txBody>
      </p:sp>
    </p:spTree>
    <p:extLst>
      <p:ext uri="{BB962C8B-B14F-4D97-AF65-F5344CB8AC3E}">
        <p14:creationId xmlns:p14="http://schemas.microsoft.com/office/powerpoint/2010/main" val="1877096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College Search</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0CCAEBB-75E6-BF59-F99C-90D49B8E0597}"/>
              </a:ext>
            </a:extLst>
          </p:cNvPr>
          <p:cNvSpPr txBox="1"/>
          <p:nvPr/>
        </p:nvSpPr>
        <p:spPr>
          <a:xfrm>
            <a:off x="668350" y="1734089"/>
            <a:ext cx="4513250" cy="37804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to search for the colleges and/or career schools they would like to receive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information. The student searches for a school by entering a state, city, and/or school name. After selecting "Search," they select the correct school from the search results. Students can select to send their FAFSA information to a maximum of 20 schools. </a:t>
            </a:r>
            <a:endParaRPr lang="en-US">
              <a:latin typeface="Arial" panose="020B0604020202020204" pitchFamily="34" charset="0"/>
              <a:cs typeface="Arial" panose="020B0604020202020204" pitchFamily="34" charset="0"/>
            </a:endParaRPr>
          </a:p>
        </p:txBody>
      </p:sp>
      <p:pic>
        <p:nvPicPr>
          <p:cNvPr id="4" name="Picture 6" descr="Screenshot continuation of the Select Colleges section. The student is instructed to enter the state, city, and name of a school in the text boxes and then select the “Search” button.">
            <a:extLst>
              <a:ext uri="{FF2B5EF4-FFF2-40B4-BE49-F238E27FC236}">
                <a16:creationId xmlns:a16="http://schemas.microsoft.com/office/drawing/2014/main" id="{E8F9727A-8D29-84B4-2AA9-6688F9538B22}"/>
              </a:ext>
            </a:extLst>
          </p:cNvPr>
          <p:cNvPicPr>
            <a:picLocks noChangeAspect="1"/>
          </p:cNvPicPr>
          <p:nvPr/>
        </p:nvPicPr>
        <p:blipFill>
          <a:blip r:embed="rId3"/>
          <a:stretch>
            <a:fillRect/>
          </a:stretch>
        </p:blipFill>
        <p:spPr>
          <a:xfrm>
            <a:off x="5213880" y="1738569"/>
            <a:ext cx="3323921" cy="2430019"/>
          </a:xfrm>
          <a:prstGeom prst="rect">
            <a:avLst/>
          </a:prstGeom>
          <a:ln w="12700">
            <a:solidFill>
              <a:schemeClr val="tx1"/>
            </a:solidFill>
          </a:ln>
        </p:spPr>
      </p:pic>
      <p:pic>
        <p:nvPicPr>
          <p:cNvPr id="7" name="Picture 7" descr="Screenshot continuation of the Select Colleges section. Four schools are displayed, the results of using the search function. Beside each school, there is a “select” button for the student to select the correct school. A notification along the bottom informs the student how many schools out of the maximum of twenty are currently selected. ">
            <a:extLst>
              <a:ext uri="{FF2B5EF4-FFF2-40B4-BE49-F238E27FC236}">
                <a16:creationId xmlns:a16="http://schemas.microsoft.com/office/drawing/2014/main" id="{00D59DD4-788C-BCAF-E627-C222C0C46D8E}"/>
              </a:ext>
            </a:extLst>
          </p:cNvPr>
          <p:cNvPicPr>
            <a:picLocks noChangeAspect="1"/>
          </p:cNvPicPr>
          <p:nvPr/>
        </p:nvPicPr>
        <p:blipFill>
          <a:blip r:embed="rId4"/>
          <a:stretch>
            <a:fillRect/>
          </a:stretch>
        </p:blipFill>
        <p:spPr>
          <a:xfrm>
            <a:off x="8740280" y="1738569"/>
            <a:ext cx="3278446" cy="341165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37</a:t>
            </a:fld>
            <a:endParaRPr lang="en-US"/>
          </a:p>
        </p:txBody>
      </p:sp>
    </p:spTree>
    <p:extLst>
      <p:ext uri="{BB962C8B-B14F-4D97-AF65-F5344CB8AC3E}">
        <p14:creationId xmlns:p14="http://schemas.microsoft.com/office/powerpoint/2010/main" val="839694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Selected Colleges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BB246EC-F0C2-CF52-C156-BAB5FED656AE}"/>
              </a:ext>
            </a:extLst>
          </p:cNvPr>
          <p:cNvSpPr txBox="1"/>
          <p:nvPr/>
        </p:nvSpPr>
        <p:spPr>
          <a:xfrm>
            <a:off x="683391" y="1717952"/>
            <a:ext cx="4541440" cy="46114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can view which colleges and/or career schools they have selected. If the student has not selected 20 schools, they have the option to search and select more schools, and for students in some states, they have the option to change the position of their selected schools. When the student selects "Continue," they will have completed entering the required student information for their section and can proceed to review and sign their form.</a:t>
            </a:r>
            <a:endParaRPr lang="en-US">
              <a:latin typeface="Arial"/>
            </a:endParaRPr>
          </a:p>
        </p:txBody>
      </p:sp>
      <p:pic>
        <p:nvPicPr>
          <p:cNvPr id="3" name="Picture 2" descr="Screenshot continuation of the Select Colleges section. A list of the schools entered by the student are displayed. The student can use toggle buttons to change the order of the schools listed, or the student can select “Remove” or “View Info” hyperlinks for each school. ">
            <a:extLst>
              <a:ext uri="{FF2B5EF4-FFF2-40B4-BE49-F238E27FC236}">
                <a16:creationId xmlns:a16="http://schemas.microsoft.com/office/drawing/2014/main" id="{3CBCC249-B7CD-5887-04DD-027AEE7B4ADC}"/>
              </a:ext>
            </a:extLst>
          </p:cNvPr>
          <p:cNvPicPr>
            <a:picLocks noChangeAspect="1"/>
          </p:cNvPicPr>
          <p:nvPr/>
        </p:nvPicPr>
        <p:blipFill>
          <a:blip r:embed="rId4"/>
          <a:stretch>
            <a:fillRect/>
          </a:stretch>
        </p:blipFill>
        <p:spPr>
          <a:xfrm>
            <a:off x="5367867" y="1733583"/>
            <a:ext cx="3542016" cy="2966415"/>
          </a:xfrm>
          <a:prstGeom prst="rect">
            <a:avLst/>
          </a:prstGeom>
          <a:ln w="12700">
            <a:solidFill>
              <a:schemeClr val="tx1"/>
            </a:solidFill>
          </a:ln>
        </p:spPr>
      </p:pic>
      <p:pic>
        <p:nvPicPr>
          <p:cNvPr id="6" name="Picture 5" descr="Screenshot continuation of the Select Colleges section. Below the tenth school listed, the student can select “Next” to see more schools. After verifying the schools and order, the student can select “Continue.” ">
            <a:extLst>
              <a:ext uri="{FF2B5EF4-FFF2-40B4-BE49-F238E27FC236}">
                <a16:creationId xmlns:a16="http://schemas.microsoft.com/office/drawing/2014/main" id="{3AFCB30A-E495-5533-CC29-A5E2C0D9E741}"/>
              </a:ext>
            </a:extLst>
          </p:cNvPr>
          <p:cNvPicPr>
            <a:picLocks noChangeAspect="1"/>
          </p:cNvPicPr>
          <p:nvPr/>
        </p:nvPicPr>
        <p:blipFill>
          <a:blip r:embed="rId5"/>
          <a:stretch>
            <a:fillRect/>
          </a:stretch>
        </p:blipFill>
        <p:spPr>
          <a:xfrm>
            <a:off x="9052919" y="1733583"/>
            <a:ext cx="2582472" cy="296641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38</a:t>
            </a:fld>
            <a:endParaRPr lang="en-US"/>
          </a:p>
        </p:txBody>
      </p:sp>
    </p:spTree>
    <p:extLst>
      <p:ext uri="{BB962C8B-B14F-4D97-AF65-F5344CB8AC3E}">
        <p14:creationId xmlns:p14="http://schemas.microsoft.com/office/powerpoint/2010/main" val="3470976483"/>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Review Page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81797" y="1739612"/>
            <a:ext cx="4918903" cy="4195957"/>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review page displays the responses that the student has provided in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The student</a:t>
            </a:r>
            <a:r>
              <a:rPr lang="en-US">
                <a:latin typeface="Arial" panose="020B0604020202020204" pitchFamily="34" charset="0"/>
                <a:ea typeface="Calibri"/>
                <a:cs typeface="Arial" panose="020B0604020202020204" pitchFamily="34" charset="0"/>
              </a:rPr>
              <a:t> can view all their responses by selecting "Expand All" or expand each section individually. To edit a response, the student can select the question’s hyperlink and will be taken to the corresponding page. Additionally, since the student invited their parent into the form, they see the parent contributor section and the status of their parent’s invite. </a:t>
            </a:r>
            <a:endParaRPr lang="en-US">
              <a:latin typeface="Arial" panose="020B0604020202020204" pitchFamily="34" charset="0"/>
              <a:cs typeface="Arial" panose="020B0604020202020204" pitchFamily="34" charset="0"/>
            </a:endParaRPr>
          </a:p>
        </p:txBody>
      </p:sp>
      <p:pic>
        <p:nvPicPr>
          <p:cNvPr id="3" name="Picture 2" descr="Screenshot of the student review page. Each of the four previous sections are listed, which the student can expand and collapse, prompting them to review and verify the information. ">
            <a:extLst>
              <a:ext uri="{FF2B5EF4-FFF2-40B4-BE49-F238E27FC236}">
                <a16:creationId xmlns:a16="http://schemas.microsoft.com/office/drawing/2014/main" id="{B1A78B51-CF6E-D679-3388-19AA406992D3}"/>
              </a:ext>
            </a:extLst>
          </p:cNvPr>
          <p:cNvPicPr>
            <a:picLocks noChangeAspect="1"/>
          </p:cNvPicPr>
          <p:nvPr/>
        </p:nvPicPr>
        <p:blipFill>
          <a:blip r:embed="rId3"/>
          <a:stretch>
            <a:fillRect/>
          </a:stretch>
        </p:blipFill>
        <p:spPr>
          <a:xfrm>
            <a:off x="5929314" y="1733102"/>
            <a:ext cx="5614148" cy="4272654"/>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39</a:t>
            </a:fld>
            <a:endParaRPr lang="en-US"/>
          </a:p>
        </p:txBody>
      </p:sp>
    </p:spTree>
    <p:extLst>
      <p:ext uri="{BB962C8B-B14F-4D97-AF65-F5344CB8AC3E}">
        <p14:creationId xmlns:p14="http://schemas.microsoft.com/office/powerpoint/2010/main" val="3778328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Roles</a:t>
            </a:r>
            <a:endParaRPr lang="en-US" altLang="en-US" sz="425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681798" y="1733003"/>
            <a:ext cx="4499802" cy="1702967"/>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After logging in, the student can select the applicable role to fill out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“Student,“ or "Parent.“ The student selects “Student."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a:t>
            </a:fld>
            <a:endParaRPr lang="en-US"/>
          </a:p>
        </p:txBody>
      </p:sp>
      <p:pic>
        <p:nvPicPr>
          <p:cNvPr id="8196" name="Picture 4" descr="Screenshot of the welcome to the FAFSA form section, which instructs the student to select the role for completing the form: “Student” or “Parent.”">
            <a:extLst>
              <a:ext uri="{FF2B5EF4-FFF2-40B4-BE49-F238E27FC236}">
                <a16:creationId xmlns:a16="http://schemas.microsoft.com/office/drawing/2014/main" id="{E553CF40-5C0A-50D2-7924-D17206C79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036" y="1733003"/>
            <a:ext cx="6257416" cy="37866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0565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Review Page (Continued)</a:t>
            </a:r>
            <a:endParaRPr lang="en-US" altLang="en-US" sz="4267" b="1" i="0" u="none" strike="noStrike" kern="1200" cap="none" spc="0" normalizeH="0" baseline="0" noProof="0">
              <a:ln>
                <a:noFill/>
              </a:ln>
              <a:effectLst/>
              <a:uLnTx/>
              <a:uFillTx/>
              <a:latin typeface="Oswald"/>
            </a:endParaRPr>
          </a:p>
        </p:txBody>
      </p:sp>
      <p:pic>
        <p:nvPicPr>
          <p:cNvPr id="2" name="Picture 1" descr="Screenshot continuation of the student review page. The contributors are listed for the student to review. An icon beside each contributor indicates that an invite has been sent. The student can use an “Edit” button to update the contributors if needed. ">
            <a:extLst>
              <a:ext uri="{FF2B5EF4-FFF2-40B4-BE49-F238E27FC236}">
                <a16:creationId xmlns:a16="http://schemas.microsoft.com/office/drawing/2014/main" id="{C07E92DC-52DE-3437-0629-7AE62C90BA5D}"/>
              </a:ext>
            </a:extLst>
          </p:cNvPr>
          <p:cNvPicPr>
            <a:picLocks noChangeAspect="1"/>
          </p:cNvPicPr>
          <p:nvPr/>
        </p:nvPicPr>
        <p:blipFill>
          <a:blip r:embed="rId3"/>
          <a:stretch>
            <a:fillRect/>
          </a:stretch>
        </p:blipFill>
        <p:spPr>
          <a:xfrm>
            <a:off x="1719573" y="1836272"/>
            <a:ext cx="7802275" cy="4235911"/>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40</a:t>
            </a:fld>
            <a:endParaRPr lang="en-US"/>
          </a:p>
        </p:txBody>
      </p:sp>
    </p:spTree>
    <p:extLst>
      <p:ext uri="{BB962C8B-B14F-4D97-AF65-F5344CB8AC3E}">
        <p14:creationId xmlns:p14="http://schemas.microsoft.com/office/powerpoint/2010/main" val="7634344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Signature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1A117EB-624F-8C96-92AA-78CE7DA1AC63}"/>
              </a:ext>
            </a:extLst>
          </p:cNvPr>
          <p:cNvSpPr txBox="1"/>
          <p:nvPr/>
        </p:nvSpPr>
        <p:spPr>
          <a:xfrm>
            <a:off x="695244" y="1718685"/>
            <a:ext cx="4486356" cy="37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On this page, the student acknowledges the terms and conditions of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and signs their section. After agreeing and signing, the student is able to submit their section of the FAFSA form. Since parent information has not been provided, the FAFSA form is not considered complete and can’t be processed yet. </a:t>
            </a:r>
            <a:endParaRPr lang="en-US">
              <a:latin typeface="Arial" panose="020B0604020202020204" pitchFamily="34" charset="0"/>
              <a:cs typeface="Arial" panose="020B0604020202020204" pitchFamily="34" charset="0"/>
            </a:endParaRPr>
          </a:p>
        </p:txBody>
      </p:sp>
      <p:pic>
        <p:nvPicPr>
          <p:cNvPr id="3" name="Picture 2" descr="Screenshot of the signature page. The student is instructed to review the terms and conditions they will be agreeing to by signing the FAFSA form. ">
            <a:extLst>
              <a:ext uri="{FF2B5EF4-FFF2-40B4-BE49-F238E27FC236}">
                <a16:creationId xmlns:a16="http://schemas.microsoft.com/office/drawing/2014/main" id="{14D3A933-4390-317A-F32B-5E0C0F0CB02A}"/>
              </a:ext>
            </a:extLst>
          </p:cNvPr>
          <p:cNvPicPr>
            <a:picLocks noChangeAspect="1"/>
          </p:cNvPicPr>
          <p:nvPr/>
        </p:nvPicPr>
        <p:blipFill>
          <a:blip r:embed="rId3"/>
          <a:stretch>
            <a:fillRect/>
          </a:stretch>
        </p:blipFill>
        <p:spPr>
          <a:xfrm>
            <a:off x="5600700" y="1727947"/>
            <a:ext cx="5828820" cy="4028931"/>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41</a:t>
            </a:fld>
            <a:endParaRPr lang="en-US"/>
          </a:p>
        </p:txBody>
      </p:sp>
    </p:spTree>
    <p:extLst>
      <p:ext uri="{BB962C8B-B14F-4D97-AF65-F5344CB8AC3E}">
        <p14:creationId xmlns:p14="http://schemas.microsoft.com/office/powerpoint/2010/main" val="28291256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Signature (Continued)</a:t>
            </a:r>
            <a:endParaRPr lang="en-US" altLang="en-US" sz="4267" b="1" i="0" u="none" strike="noStrike" kern="1200" cap="none" spc="0" normalizeH="0" baseline="0" noProof="0">
              <a:ln>
                <a:noFill/>
              </a:ln>
              <a:effectLst/>
              <a:uLnTx/>
              <a:uFillTx/>
              <a:latin typeface="Oswald"/>
            </a:endParaRPr>
          </a:p>
        </p:txBody>
      </p:sp>
      <p:pic>
        <p:nvPicPr>
          <p:cNvPr id="8" name="Picture 7" descr="Screenshot continuation of the signature page, which lists the remaining terms and conditions that the student agrees to by signing the FAFSA form. A checkbox indicates the student agrees to the terms, and there is a button below that for the student to “Submit” the form. ">
            <a:extLst>
              <a:ext uri="{FF2B5EF4-FFF2-40B4-BE49-F238E27FC236}">
                <a16:creationId xmlns:a16="http://schemas.microsoft.com/office/drawing/2014/main" id="{6BBECEAF-F1A7-D268-6075-67046C6A1867}"/>
              </a:ext>
            </a:extLst>
          </p:cNvPr>
          <p:cNvPicPr>
            <a:picLocks noChangeAspect="1"/>
          </p:cNvPicPr>
          <p:nvPr/>
        </p:nvPicPr>
        <p:blipFill>
          <a:blip r:embed="rId3"/>
          <a:stretch>
            <a:fillRect/>
          </a:stretch>
        </p:blipFill>
        <p:spPr>
          <a:xfrm>
            <a:off x="3035956" y="1724411"/>
            <a:ext cx="5175308" cy="4447789"/>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42</a:t>
            </a:fld>
            <a:endParaRPr lang="en-US"/>
          </a:p>
        </p:txBody>
      </p:sp>
    </p:spTree>
    <p:extLst>
      <p:ext uri="{BB962C8B-B14F-4D97-AF65-F5344CB8AC3E}">
        <p14:creationId xmlns:p14="http://schemas.microsoft.com/office/powerpoint/2010/main" val="21525870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Section Complete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D14C24C-5879-9D9D-8034-231E7F261124}"/>
              </a:ext>
            </a:extLst>
          </p:cNvPr>
          <p:cNvSpPr txBox="1"/>
          <p:nvPr/>
        </p:nvSpPr>
        <p:spPr>
          <a:xfrm>
            <a:off x="668351" y="1725393"/>
            <a:ext cx="4791155" cy="46114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Upon signing the student section, the student is presented the student section complete page. This page displays information for the student about next steps, including tracking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The student is reminded that their form is not completed and can’t be submitted until the parent completes the contributor section of the form and signs it. Next, in this scenario, the student’s invited parent will enter the FAFSA form and complete the parent section. </a:t>
            </a:r>
          </a:p>
        </p:txBody>
      </p:sp>
      <p:pic>
        <p:nvPicPr>
          <p:cNvPr id="3" name="Picture 2" descr="Screenshot of the student completion page, informing the student they have completed the student section successfully. The student is reminded that the FAFSA form cannot be processed until the contributors complete the required sections. Below that, the contributors are listed, with an icon beside each name describing the status of the contributor as “Invite Sent.” Below that, the student is reminded that they can track and manage their FAFSA form and contributors by selecting the “View Status” button. ">
            <a:extLst>
              <a:ext uri="{FF2B5EF4-FFF2-40B4-BE49-F238E27FC236}">
                <a16:creationId xmlns:a16="http://schemas.microsoft.com/office/drawing/2014/main" id="{0F0033CF-96C3-D3AB-95B2-E181472FDB72}"/>
              </a:ext>
            </a:extLst>
          </p:cNvPr>
          <p:cNvPicPr>
            <a:picLocks noChangeAspect="1"/>
          </p:cNvPicPr>
          <p:nvPr/>
        </p:nvPicPr>
        <p:blipFill>
          <a:blip r:embed="rId3"/>
          <a:stretch>
            <a:fillRect/>
          </a:stretch>
        </p:blipFill>
        <p:spPr>
          <a:xfrm>
            <a:off x="5689124" y="1729876"/>
            <a:ext cx="5707937" cy="4029132"/>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43</a:t>
            </a:fld>
            <a:endParaRPr lang="en-US"/>
          </a:p>
        </p:txBody>
      </p:sp>
    </p:spTree>
    <p:extLst>
      <p:ext uri="{BB962C8B-B14F-4D97-AF65-F5344CB8AC3E}">
        <p14:creationId xmlns:p14="http://schemas.microsoft.com/office/powerpoint/2010/main" val="33783359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1457"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Section Complete (Continued)</a:t>
            </a:r>
            <a:endParaRPr lang="en-US" altLang="en-US" sz="4267" b="1" i="0" u="none" strike="noStrike" kern="1200" cap="none" spc="0" normalizeH="0" baseline="0" noProof="0">
              <a:ln>
                <a:noFill/>
              </a:ln>
              <a:effectLst/>
              <a:uLnTx/>
              <a:uFillTx/>
              <a:latin typeface="Oswald"/>
            </a:endParaRPr>
          </a:p>
        </p:txBody>
      </p:sp>
      <p:pic>
        <p:nvPicPr>
          <p:cNvPr id="3" name="Picture 2" descr="Screenshot continuation of the student completion page, which informs the student of next steps, including checking for an email confirmation and a reminder that contributors still need to enter their information. Reminders below that inform the student that once fully submitted, they’ll be able to review their FAFSA form responses on the FAFSA Submission Summary and that they can visit the FAFSA help page for additional information. ">
            <a:extLst>
              <a:ext uri="{FF2B5EF4-FFF2-40B4-BE49-F238E27FC236}">
                <a16:creationId xmlns:a16="http://schemas.microsoft.com/office/drawing/2014/main" id="{D95C1EAF-F9B4-C03B-2C15-A874F150DD8D}"/>
              </a:ext>
            </a:extLst>
          </p:cNvPr>
          <p:cNvPicPr>
            <a:picLocks noChangeAspect="1"/>
          </p:cNvPicPr>
          <p:nvPr/>
        </p:nvPicPr>
        <p:blipFill>
          <a:blip r:embed="rId3"/>
          <a:stretch>
            <a:fillRect/>
          </a:stretch>
        </p:blipFill>
        <p:spPr>
          <a:xfrm>
            <a:off x="3478925" y="1714500"/>
            <a:ext cx="4284532" cy="4457700"/>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44</a:t>
            </a:fld>
            <a:endParaRPr lang="en-US"/>
          </a:p>
        </p:txBody>
      </p:sp>
    </p:spTree>
    <p:extLst>
      <p:ext uri="{BB962C8B-B14F-4D97-AF65-F5344CB8AC3E}">
        <p14:creationId xmlns:p14="http://schemas.microsoft.com/office/powerpoint/2010/main" val="21465522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Email</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712E9495-A1BE-BC50-0A43-7BE95E25156E}"/>
              </a:ext>
            </a:extLst>
          </p:cNvPr>
          <p:cNvSpPr txBox="1"/>
          <p:nvPr/>
        </p:nvSpPr>
        <p:spPr>
          <a:xfrm>
            <a:off x="695244" y="1721762"/>
            <a:ext cx="4486355"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This is NOT a view within </a:t>
            </a:r>
            <a:r>
              <a:rPr lang="en-US" err="1">
                <a:latin typeface="Arial" panose="020B0604020202020204" pitchFamily="34" charset="0"/>
                <a:cs typeface="Arial" panose="020B0604020202020204" pitchFamily="34" charset="0"/>
              </a:rPr>
              <a:t>StudentAid.gov</a:t>
            </a:r>
            <a:r>
              <a:rPr lang="en-US">
                <a:latin typeface="Arial" panose="020B0604020202020204" pitchFamily="34" charset="0"/>
                <a:cs typeface="Arial" panose="020B0604020202020204" pitchFamily="34" charset="0"/>
              </a:rPr>
              <a:t> nor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This view demonstrates a parent opening the FAFSA invitation from their email. The parent selects “Log In" and is taken to </a:t>
            </a:r>
            <a:r>
              <a:rPr lang="en-US" err="1">
                <a:latin typeface="Arial" panose="020B0604020202020204" pitchFamily="34" charset="0"/>
                <a:cs typeface="Arial" panose="020B0604020202020204" pitchFamily="34" charset="0"/>
              </a:rPr>
              <a:t>StudentAid.gov</a:t>
            </a:r>
            <a:r>
              <a:rPr lang="en-US">
                <a:latin typeface="Arial" panose="020B0604020202020204" pitchFamily="34" charset="0"/>
                <a:cs typeface="Arial" panose="020B0604020202020204" pitchFamily="34" charset="0"/>
              </a:rPr>
              <a:t>. </a:t>
            </a:r>
          </a:p>
        </p:txBody>
      </p:sp>
      <p:pic>
        <p:nvPicPr>
          <p:cNvPr id="4" name="Picture 3" descr="Screenshot of the email request sent to parents listed on a FAFSA form. The student’s name is included in the email headline. The email text reminds the parent of the importance of completing their information, but that completing their section of the FAFSA form does not make them financially responsible. Additional text informs the parent that they will need an account username and password (FSA ID) to log in and complete this request. Below that, there is a button the parent can select to “Log In.”">
            <a:extLst>
              <a:ext uri="{FF2B5EF4-FFF2-40B4-BE49-F238E27FC236}">
                <a16:creationId xmlns:a16="http://schemas.microsoft.com/office/drawing/2014/main" id="{9E3AF5FC-BBC8-A6D4-618D-87405AF72725}"/>
              </a:ext>
            </a:extLst>
          </p:cNvPr>
          <p:cNvPicPr>
            <a:picLocks noChangeAspect="1"/>
          </p:cNvPicPr>
          <p:nvPr/>
        </p:nvPicPr>
        <p:blipFill>
          <a:blip r:embed="rId3"/>
          <a:stretch>
            <a:fillRect/>
          </a:stretch>
        </p:blipFill>
        <p:spPr>
          <a:xfrm>
            <a:off x="5874747" y="1714500"/>
            <a:ext cx="2542171" cy="4457700"/>
          </a:xfrm>
          <a:prstGeom prst="rect">
            <a:avLst/>
          </a:prstGeom>
          <a:ln w="12700">
            <a:solidFill>
              <a:schemeClr val="tx1"/>
            </a:solidFill>
          </a:ln>
        </p:spPr>
      </p:pic>
      <p:pic>
        <p:nvPicPr>
          <p:cNvPr id="8" name="Picture 7" descr="Screenshot continuation of the email request sent to parents listed on a FAFSA form. The parent is reminded that they should complete their section of the FAFSA form as soon as possible. Below that, a banner informs the parent of how they can find help if they are unable to locate the student’s FAFSA form. ">
            <a:extLst>
              <a:ext uri="{FF2B5EF4-FFF2-40B4-BE49-F238E27FC236}">
                <a16:creationId xmlns:a16="http://schemas.microsoft.com/office/drawing/2014/main" id="{5BD9BAE1-214A-D80E-0F20-4661F15E7E0F}"/>
              </a:ext>
            </a:extLst>
          </p:cNvPr>
          <p:cNvPicPr>
            <a:picLocks noChangeAspect="1"/>
          </p:cNvPicPr>
          <p:nvPr/>
        </p:nvPicPr>
        <p:blipFill>
          <a:blip r:embed="rId4"/>
          <a:stretch>
            <a:fillRect/>
          </a:stretch>
        </p:blipFill>
        <p:spPr>
          <a:xfrm>
            <a:off x="8678389" y="1714500"/>
            <a:ext cx="2249112" cy="445770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45</a:t>
            </a:fld>
            <a:endParaRPr lang="en-US"/>
          </a:p>
        </p:txBody>
      </p:sp>
    </p:spTree>
    <p:extLst>
      <p:ext uri="{BB962C8B-B14F-4D97-AF65-F5344CB8AC3E}">
        <p14:creationId xmlns:p14="http://schemas.microsoft.com/office/powerpoint/2010/main" val="20952316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1457"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Log In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D5ABAA3-5A34-41CF-7EF9-814C383D2EA8}"/>
              </a:ext>
            </a:extLst>
          </p:cNvPr>
          <p:cNvSpPr txBox="1"/>
          <p:nvPr/>
        </p:nvSpPr>
        <p:spPr>
          <a:xfrm>
            <a:off x="668351" y="1735273"/>
            <a:ext cx="4513249"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parent is taken from their email to the “Log In” page to enter their log-in credentials. To access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all users are required to have an FSA ID (account username and password). If the parent doesn't have an FSA ID, they can select "Create an Account."</a:t>
            </a:r>
          </a:p>
        </p:txBody>
      </p:sp>
      <p:pic>
        <p:nvPicPr>
          <p:cNvPr id="6" name="Picture 5" descr="Screenshot  of the Log In page. Textboxes ask the parent to enter their FSA ID username, email, or phone number and their password. There is a button to “Log In” or the parent can select one of four text hyperlinks: “Create an Account,” “Forgot My Username,” “Forgot My Password,” or “Help Me Log In to My Account.” ">
            <a:extLst>
              <a:ext uri="{FF2B5EF4-FFF2-40B4-BE49-F238E27FC236}">
                <a16:creationId xmlns:a16="http://schemas.microsoft.com/office/drawing/2014/main" id="{26205599-B645-CB95-B393-D44BEE3AD2DC}"/>
              </a:ext>
            </a:extLst>
          </p:cNvPr>
          <p:cNvPicPr>
            <a:picLocks noChangeAspect="1"/>
          </p:cNvPicPr>
          <p:nvPr/>
        </p:nvPicPr>
        <p:blipFill>
          <a:blip r:embed="rId3"/>
          <a:stretch>
            <a:fillRect/>
          </a:stretch>
        </p:blipFill>
        <p:spPr>
          <a:xfrm>
            <a:off x="5623497" y="1735273"/>
            <a:ext cx="5834341" cy="4436927"/>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46</a:t>
            </a:fld>
            <a:endParaRPr lang="en-US"/>
          </a:p>
        </p:txBody>
      </p:sp>
    </p:spTree>
    <p:extLst>
      <p:ext uri="{BB962C8B-B14F-4D97-AF65-F5344CB8AC3E}">
        <p14:creationId xmlns:p14="http://schemas.microsoft.com/office/powerpoint/2010/main" val="11561308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Status Center – My Activity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86A0EF1-3B02-55D2-01BF-FB1CE20BF306}"/>
              </a:ext>
            </a:extLst>
          </p:cNvPr>
          <p:cNvSpPr txBox="1"/>
          <p:nvPr/>
        </p:nvSpPr>
        <p:spPr>
          <a:xfrm>
            <a:off x="694765" y="1727947"/>
            <a:ext cx="4486835"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After successfully logging in, the parent is taken to their “My Activity” page. The parent sees an invitation to be a contributor on the student’s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t>
            </a:r>
          </a:p>
        </p:txBody>
      </p:sp>
      <p:pic>
        <p:nvPicPr>
          <p:cNvPr id="3" name="Picture 2" descr="Screenshot of the My Activity page. A banner informs the parent that they have been requested to be a contributor on a FAFSA form. There are hyperlinks below to  “Decline Invitation” or “Get Started.” ">
            <a:extLst>
              <a:ext uri="{FF2B5EF4-FFF2-40B4-BE49-F238E27FC236}">
                <a16:creationId xmlns:a16="http://schemas.microsoft.com/office/drawing/2014/main" id="{B1BF236E-9284-0E16-255D-6CA05775A6D5}"/>
              </a:ext>
            </a:extLst>
          </p:cNvPr>
          <p:cNvPicPr>
            <a:picLocks noChangeAspect="1"/>
          </p:cNvPicPr>
          <p:nvPr/>
        </p:nvPicPr>
        <p:blipFill>
          <a:blip r:embed="rId3"/>
          <a:stretch>
            <a:fillRect/>
          </a:stretch>
        </p:blipFill>
        <p:spPr>
          <a:xfrm>
            <a:off x="5600700" y="1738417"/>
            <a:ext cx="5838856" cy="397658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47</a:t>
            </a:fld>
            <a:endParaRPr lang="en-US"/>
          </a:p>
        </p:txBody>
      </p:sp>
    </p:spTree>
    <p:extLst>
      <p:ext uri="{BB962C8B-B14F-4D97-AF65-F5344CB8AC3E}">
        <p14:creationId xmlns:p14="http://schemas.microsoft.com/office/powerpoint/2010/main" val="36578854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83852"/>
            <a:ext cx="8099132"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Student’s Parent Contributing to the FAFSA</a:t>
            </a:r>
            <a:r>
              <a:rPr lang="en-US" altLang="en-US" sz="4000" cap="none" spc="0" baseline="30000">
                <a:latin typeface="Oswald"/>
              </a:rPr>
              <a:t>®</a:t>
            </a:r>
            <a:r>
              <a:rPr lang="en-US" altLang="en-US" sz="4000" cap="none" spc="0">
                <a:latin typeface="Oswald"/>
              </a:rPr>
              <a:t> Form</a:t>
            </a:r>
            <a:endParaRPr lang="en-US" altLang="en-US" sz="40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878F022-8EB1-8981-A712-C0407166A512}"/>
              </a:ext>
            </a:extLst>
          </p:cNvPr>
          <p:cNvSpPr txBox="1"/>
          <p:nvPr/>
        </p:nvSpPr>
        <p:spPr>
          <a:xfrm>
            <a:off x="681798" y="1737191"/>
            <a:ext cx="8690802" cy="4564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page provides information about being a contributor on a FAFSA</a:t>
            </a:r>
            <a:r>
              <a:rPr lang="en-US" baseline="30000">
                <a:latin typeface="Arial"/>
                <a:ea typeface="Calibri"/>
                <a:cs typeface="Calibri"/>
              </a:rPr>
              <a:t>®</a:t>
            </a:r>
            <a:r>
              <a:rPr lang="en-US">
                <a:latin typeface="Arial"/>
                <a:ea typeface="Calibri"/>
                <a:cs typeface="Calibri"/>
              </a:rPr>
              <a:t> form. </a:t>
            </a:r>
            <a:endParaRPr lang="en-US">
              <a:latin typeface="Arial"/>
            </a:endParaRPr>
          </a:p>
        </p:txBody>
      </p:sp>
      <p:pic>
        <p:nvPicPr>
          <p:cNvPr id="19458" name="Picture 2" descr="Screenshot of the introduction page for parent contributing to the FAFSA form. The parent is reminded that the FAFSA form can’t be submitted for processing until their information is provided and that they can save the form to complete later. Frequently asked questions are also listed, which the parent can expand or collapse. This includes “Why have I been invited to contribute to this FAFSA form?” and “Does contributing to the form mean I’m financially responsible to pay for college?” ">
            <a:extLst>
              <a:ext uri="{FF2B5EF4-FFF2-40B4-BE49-F238E27FC236}">
                <a16:creationId xmlns:a16="http://schemas.microsoft.com/office/drawing/2014/main" id="{57170995-D3FA-F675-FFB7-97B3FF65A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317" y="2604838"/>
            <a:ext cx="4540903" cy="357937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9462" name="Picture 6" descr="Screenshot continuation of the introduction page for parent contributing to the FAFSA form. Additional frequently asked questions are listed, which the parent can expand or collapse. This includes &quot;What do I need to complete my section(s)?&quot; &quot;What kind of information will I be asked to provide?&quot; and &quot;What happens after I complete my sections?&quot; ">
            <a:extLst>
              <a:ext uri="{FF2B5EF4-FFF2-40B4-BE49-F238E27FC236}">
                <a16:creationId xmlns:a16="http://schemas.microsoft.com/office/drawing/2014/main" id="{AF3906AF-B36E-39A4-7D00-B25E25FC1B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278" y="2604838"/>
            <a:ext cx="4100918" cy="357937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48</a:t>
            </a:fld>
            <a:endParaRPr lang="en-US"/>
          </a:p>
        </p:txBody>
      </p:sp>
    </p:spTree>
    <p:extLst>
      <p:ext uri="{BB962C8B-B14F-4D97-AF65-F5344CB8AC3E}">
        <p14:creationId xmlns:p14="http://schemas.microsoft.com/office/powerpoint/2010/main" val="39691042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Dependent Student’s Parent Onboarding (1 of 4)</a:t>
            </a:r>
          </a:p>
        </p:txBody>
      </p:sp>
      <p:sp>
        <p:nvSpPr>
          <p:cNvPr id="2" name="TextBox 1">
            <a:extLst>
              <a:ext uri="{FF2B5EF4-FFF2-40B4-BE49-F238E27FC236}">
                <a16:creationId xmlns:a16="http://schemas.microsoft.com/office/drawing/2014/main" id="{AB5D17B8-AEF0-5481-BF08-9C8A14E28096}"/>
              </a:ext>
            </a:extLst>
          </p:cNvPr>
          <p:cNvSpPr txBox="1"/>
          <p:nvPr/>
        </p:nvSpPr>
        <p:spPr>
          <a:xfrm>
            <a:off x="654904" y="1725394"/>
            <a:ext cx="4526696"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When the parent enters a </a:t>
            </a:r>
            <a:r>
              <a:rPr lang="en-US">
                <a:latin typeface="Arial" panose="020B0604020202020204" pitchFamily="34" charset="0"/>
                <a:ea typeface="Calibri"/>
                <a:cs typeface="Arial" panose="020B0604020202020204" pitchFamily="34" charset="0"/>
              </a:rPr>
              <a:t>2024–25</a:t>
            </a:r>
            <a:r>
              <a:rPr lang="en-US">
                <a:latin typeface="Arial" panose="020B0604020202020204" pitchFamily="34" charset="0"/>
                <a:cs typeface="Arial" panose="020B0604020202020204" pitchFamily="34" charset="0"/>
              </a:rPr>
              <a:t>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for the first time, they are taken through the FAFSA onboarding process. The first onboarding page provides an overview of the FAFSA form and an accompanying video.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49</a:t>
            </a:fld>
            <a:endParaRPr lang="en-US"/>
          </a:p>
        </p:txBody>
      </p:sp>
      <p:pic>
        <p:nvPicPr>
          <p:cNvPr id="20482" name="Picture 2" descr="Screenshot of the first page of the Understanding the FAFSA Form section. A video provides the parent with an overview of the form.">
            <a:extLst>
              <a:ext uri="{FF2B5EF4-FFF2-40B4-BE49-F238E27FC236}">
                <a16:creationId xmlns:a16="http://schemas.microsoft.com/office/drawing/2014/main" id="{896AE1F5-A9E9-CB1C-AE7B-F9C83C0FC6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2961" y="1725393"/>
            <a:ext cx="6102007" cy="444680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553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351"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Student Onboarding (1 of 4)</a:t>
            </a:r>
          </a:p>
        </p:txBody>
      </p:sp>
      <p:sp>
        <p:nvSpPr>
          <p:cNvPr id="2" name="TextBox 1">
            <a:extLst>
              <a:ext uri="{FF2B5EF4-FFF2-40B4-BE49-F238E27FC236}">
                <a16:creationId xmlns:a16="http://schemas.microsoft.com/office/drawing/2014/main" id="{9C945DAD-A7E9-67A4-CE1B-1093A5C7035A}"/>
              </a:ext>
            </a:extLst>
          </p:cNvPr>
          <p:cNvSpPr txBox="1"/>
          <p:nvPr/>
        </p:nvSpPr>
        <p:spPr>
          <a:xfrm>
            <a:off x="681318" y="1726659"/>
            <a:ext cx="4500282" cy="2533963"/>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When the student starts the </a:t>
            </a:r>
            <a:r>
              <a:rPr lang="en-US">
                <a:latin typeface="Arial" panose="020B0604020202020204" pitchFamily="34" charset="0"/>
                <a:ea typeface="Calibri"/>
                <a:cs typeface="Arial" panose="020B0604020202020204" pitchFamily="34" charset="0"/>
              </a:rPr>
              <a:t>2024–25</a:t>
            </a:r>
            <a:r>
              <a:rPr lang="en-US">
                <a:latin typeface="Arial" panose="020B0604020202020204" pitchFamily="34" charset="0"/>
                <a:cs typeface="Arial" panose="020B0604020202020204" pitchFamily="34" charset="0"/>
              </a:rPr>
              <a:t>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for the first time, they are taken through the FAFSA onboarding process. The first onboarding page provides an overview of the FAFSA form and an accompanying video.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a:t>
            </a:fld>
            <a:endParaRPr lang="en-US"/>
          </a:p>
        </p:txBody>
      </p:sp>
      <p:pic>
        <p:nvPicPr>
          <p:cNvPr id="9218" name="Picture 2" descr="Screenshot of the first page of the Understanding the FAFSA Form section. A video provides the student with an overview of the form.">
            <a:extLst>
              <a:ext uri="{FF2B5EF4-FFF2-40B4-BE49-F238E27FC236}">
                <a16:creationId xmlns:a16="http://schemas.microsoft.com/office/drawing/2014/main" id="{7F539DBF-7045-77A6-E6FB-87BCBF26F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496" y="1695847"/>
            <a:ext cx="6231835" cy="44809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0764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Dependent Student’s Parent Onboarding (2 of 4)</a:t>
            </a:r>
          </a:p>
        </p:txBody>
      </p:sp>
      <p:sp>
        <p:nvSpPr>
          <p:cNvPr id="2" name="TextBox 1">
            <a:extLst>
              <a:ext uri="{FF2B5EF4-FFF2-40B4-BE49-F238E27FC236}">
                <a16:creationId xmlns:a16="http://schemas.microsoft.com/office/drawing/2014/main" id="{75BF32BB-95B8-66B8-8C33-61F3F79205C4}"/>
              </a:ext>
            </a:extLst>
          </p:cNvPr>
          <p:cNvSpPr txBox="1"/>
          <p:nvPr/>
        </p:nvSpPr>
        <p:spPr>
          <a:xfrm>
            <a:off x="681797" y="1730744"/>
            <a:ext cx="4499803"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second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the different roles that may be required to complete the student’s FAFSA form and the documents that may be needed to fill out the form.</a:t>
            </a:r>
          </a:p>
        </p:txBody>
      </p:sp>
      <p:pic>
        <p:nvPicPr>
          <p:cNvPr id="21506" name="Picture 2" descr="Screenshot of the second page of the Understanding the FAFSA Form section, which explains the expectations of the contributor role when completing the form. The parent is informed that the answers provided will determine if any contributors are identified and that these contributors will need to complete their own sections of the form. Information is also provided on how the student will invite their contributor to complete the required sections of the FAFSA form and that the student will need to provide the contributor’s name, date of birth, Social Security number, and email address. Below that, there’s a list of the documents the parent may need to complete the form, including their tax returns; record of child support received; current balances of cash, savings, and checking accounts; and net worth of investments, businesses, and farms. ">
            <a:extLst>
              <a:ext uri="{FF2B5EF4-FFF2-40B4-BE49-F238E27FC236}">
                <a16:creationId xmlns:a16="http://schemas.microsoft.com/office/drawing/2014/main" id="{3C124AF8-AD0C-187F-5E42-BCC8954D1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7868" y="1733293"/>
            <a:ext cx="5549213" cy="441484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50</a:t>
            </a:fld>
            <a:endParaRPr lang="en-US"/>
          </a:p>
        </p:txBody>
      </p:sp>
    </p:spTree>
    <p:extLst>
      <p:ext uri="{BB962C8B-B14F-4D97-AF65-F5344CB8AC3E}">
        <p14:creationId xmlns:p14="http://schemas.microsoft.com/office/powerpoint/2010/main" val="1576779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Dependent Student’s Parent Onboarding (3 of 4)</a:t>
            </a:r>
          </a:p>
        </p:txBody>
      </p:sp>
      <p:sp>
        <p:nvSpPr>
          <p:cNvPr id="2" name="TextBox 1">
            <a:extLst>
              <a:ext uri="{FF2B5EF4-FFF2-40B4-BE49-F238E27FC236}">
                <a16:creationId xmlns:a16="http://schemas.microsoft.com/office/drawing/2014/main" id="{C46D3546-E620-ABAA-F37B-9D80B8D8E2E6}"/>
              </a:ext>
            </a:extLst>
          </p:cNvPr>
          <p:cNvSpPr txBox="1"/>
          <p:nvPr/>
        </p:nvSpPr>
        <p:spPr>
          <a:xfrm>
            <a:off x="681797" y="1737828"/>
            <a:ext cx="4499803"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third onboarding page provides information about the types of questions the parent can expect to see and how they can get help in filling out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t>
            </a:r>
          </a:p>
        </p:txBody>
      </p:sp>
      <p:sp>
        <p:nvSpPr>
          <p:cNvPr id="5" name="Slide Number Placeholder 4"/>
          <p:cNvSpPr>
            <a:spLocks noGrp="1"/>
          </p:cNvSpPr>
          <p:nvPr>
            <p:ph type="sldNum" sz="quarter" idx="4"/>
          </p:nvPr>
        </p:nvSpPr>
        <p:spPr/>
        <p:txBody>
          <a:bodyPr/>
          <a:lstStyle/>
          <a:p>
            <a:fld id="{234755BD-B4AC-9044-BCE4-27904766F8BB}" type="slidenum">
              <a:rPr lang="en-US" smtClean="0"/>
              <a:pPr/>
              <a:t>51</a:t>
            </a:fld>
            <a:endParaRPr lang="en-US"/>
          </a:p>
        </p:txBody>
      </p:sp>
      <p:pic>
        <p:nvPicPr>
          <p:cNvPr id="10" name="Picture 9" descr="Screenshot of the third page of the Understanding the FAFSA Form section, which reminds the parent of what to expect when completing the form. This includes the estimated time of one hour and that the parent will be able to save the form and return later if needed. The parent is informed that every contributor must provide consent for the student to be eligible for federal student aid. With consent, federal tax information will be transferred directly into the form from the Internal Revenue Service. ">
            <a:extLst>
              <a:ext uri="{FF2B5EF4-FFF2-40B4-BE49-F238E27FC236}">
                <a16:creationId xmlns:a16="http://schemas.microsoft.com/office/drawing/2014/main" id="{CA1CDC58-794F-800B-EC5D-0E4D5838E0C5}"/>
              </a:ext>
            </a:extLst>
          </p:cNvPr>
          <p:cNvPicPr>
            <a:picLocks noChangeAspect="1"/>
          </p:cNvPicPr>
          <p:nvPr/>
        </p:nvPicPr>
        <p:blipFill>
          <a:blip r:embed="rId3"/>
          <a:stretch>
            <a:fillRect/>
          </a:stretch>
        </p:blipFill>
        <p:spPr>
          <a:xfrm>
            <a:off x="5600700" y="1737828"/>
            <a:ext cx="6382353" cy="3013722"/>
          </a:xfrm>
          <a:prstGeom prst="rect">
            <a:avLst/>
          </a:prstGeom>
          <a:ln w="12700">
            <a:solidFill>
              <a:schemeClr val="tx1"/>
            </a:solidFill>
          </a:ln>
        </p:spPr>
      </p:pic>
    </p:spTree>
    <p:extLst>
      <p:ext uri="{BB962C8B-B14F-4D97-AF65-F5344CB8AC3E}">
        <p14:creationId xmlns:p14="http://schemas.microsoft.com/office/powerpoint/2010/main" val="31328368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Dependent Student’s Parent Onboarding (4 of 4)</a:t>
            </a:r>
          </a:p>
        </p:txBody>
      </p:sp>
      <p:sp>
        <p:nvSpPr>
          <p:cNvPr id="2" name="TextBox 1">
            <a:extLst>
              <a:ext uri="{FF2B5EF4-FFF2-40B4-BE49-F238E27FC236}">
                <a16:creationId xmlns:a16="http://schemas.microsoft.com/office/drawing/2014/main" id="{6E671583-3236-B52C-7957-3D86BD77AD57}"/>
              </a:ext>
            </a:extLst>
          </p:cNvPr>
          <p:cNvSpPr txBox="1"/>
          <p:nvPr/>
        </p:nvSpPr>
        <p:spPr>
          <a:xfrm>
            <a:off x="681798" y="1740101"/>
            <a:ext cx="4499802"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last onboarding page provides information about what to expect once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is completed and submitted. On this page, the parent selects "Start the FAFSA form" to begin the parent section.  </a:t>
            </a:r>
          </a:p>
        </p:txBody>
      </p:sp>
      <p:sp>
        <p:nvSpPr>
          <p:cNvPr id="5" name="Slide Number Placeholder 4"/>
          <p:cNvSpPr>
            <a:spLocks noGrp="1"/>
          </p:cNvSpPr>
          <p:nvPr>
            <p:ph type="sldNum" sz="quarter" idx="4"/>
          </p:nvPr>
        </p:nvSpPr>
        <p:spPr/>
        <p:txBody>
          <a:bodyPr/>
          <a:lstStyle/>
          <a:p>
            <a:fld id="{234755BD-B4AC-9044-BCE4-27904766F8BB}" type="slidenum">
              <a:rPr lang="en-US" smtClean="0"/>
              <a:pPr/>
              <a:t>52</a:t>
            </a:fld>
            <a:endParaRPr lang="en-US"/>
          </a:p>
        </p:txBody>
      </p:sp>
      <p:pic>
        <p:nvPicPr>
          <p:cNvPr id="1026" name="Picture 2" descr="Screenshot of the final page of the Understanding the FAFSA Form section, which informs the parent that they can check the status of the student's FAFSA form and make corrections after submission. Information is provided about what to expect after the form is completed. This includes that it takes one to three days to process the application, that the student will receive a FAFSA Submission Summary and their Student Aid Index, and that the schools listed on the form will create financial aid packages. Below that, there is a button to “Start the FAFSA form.”">
            <a:extLst>
              <a:ext uri="{FF2B5EF4-FFF2-40B4-BE49-F238E27FC236}">
                <a16:creationId xmlns:a16="http://schemas.microsoft.com/office/drawing/2014/main" id="{AA58EC19-BF84-331D-B62D-D69E3ED16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6938" y="1740101"/>
            <a:ext cx="6363930" cy="380351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9418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Identity Information</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F2CC06F2-1005-99EC-0716-76019154224C}"/>
              </a:ext>
            </a:extLst>
          </p:cNvPr>
          <p:cNvSpPr txBox="1"/>
          <p:nvPr/>
        </p:nvSpPr>
        <p:spPr>
          <a:xfrm>
            <a:off x="681798" y="1721055"/>
            <a:ext cx="4499802" cy="2632003"/>
          </a:xfrm>
          <a:prstGeom prst="rect">
            <a:avLst/>
          </a:prstGeom>
          <a:noFill/>
        </p:spPr>
        <p:txBody>
          <a:bodyPr wrap="square" rtlCol="0">
            <a:spAutoFit/>
          </a:bodyPr>
          <a:lstStyle/>
          <a:p>
            <a:pPr>
              <a:lnSpc>
                <a:spcPct val="150000"/>
              </a:lnSpc>
            </a:pPr>
            <a:r>
              <a:rPr lang="en-US" sz="1600">
                <a:latin typeface="Arial" panose="020B0604020202020204" pitchFamily="34" charset="0"/>
                <a:cs typeface="Arial" panose="020B0604020202020204" pitchFamily="34" charset="0"/>
              </a:rPr>
              <a:t>This is the first page within the parent section. The parent can verify that their personal information is correct. To update any of the personal information, the parent must access their Account Settings on </a:t>
            </a:r>
            <a:r>
              <a:rPr lang="en-US" sz="1600" err="1">
                <a:latin typeface="Arial" panose="020B0604020202020204" pitchFamily="34" charset="0"/>
                <a:cs typeface="Arial" panose="020B0604020202020204" pitchFamily="34" charset="0"/>
              </a:rPr>
              <a:t>StudentAid.gov</a:t>
            </a:r>
            <a:r>
              <a:rPr lang="en-US" sz="1600">
                <a:latin typeface="Arial" panose="020B0604020202020204" pitchFamily="34" charset="0"/>
                <a:cs typeface="Arial" panose="020B0604020202020204" pitchFamily="34" charset="0"/>
              </a:rPr>
              <a:t>. For fields related to the parent’s mailing address, the parent can edit them directly on this page. </a:t>
            </a:r>
          </a:p>
        </p:txBody>
      </p:sp>
      <p:pic>
        <p:nvPicPr>
          <p:cNvPr id="3" name="Picture 2" descr="Screenshot of the Parent Identity Information section of the FAFSA form. Parent information including name, date of birth, Social Security number, email address, and mobile phone number are displayed to verify. ">
            <a:extLst>
              <a:ext uri="{FF2B5EF4-FFF2-40B4-BE49-F238E27FC236}">
                <a16:creationId xmlns:a16="http://schemas.microsoft.com/office/drawing/2014/main" id="{40A2419D-7353-81CF-51C2-2AE00FAA44D6}"/>
              </a:ext>
            </a:extLst>
          </p:cNvPr>
          <p:cNvPicPr>
            <a:picLocks noChangeAspect="1"/>
          </p:cNvPicPr>
          <p:nvPr/>
        </p:nvPicPr>
        <p:blipFill>
          <a:blip r:embed="rId3"/>
          <a:stretch>
            <a:fillRect/>
          </a:stretch>
        </p:blipFill>
        <p:spPr>
          <a:xfrm>
            <a:off x="5614146" y="1719636"/>
            <a:ext cx="5836347" cy="2895946"/>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53</a:t>
            </a:fld>
            <a:endParaRPr lang="en-US"/>
          </a:p>
        </p:txBody>
      </p:sp>
    </p:spTree>
    <p:extLst>
      <p:ext uri="{BB962C8B-B14F-4D97-AF65-F5344CB8AC3E}">
        <p14:creationId xmlns:p14="http://schemas.microsoft.com/office/powerpoint/2010/main" val="40469335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585416" y="607668"/>
            <a:ext cx="11853593"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Identity Information (Continued)</a:t>
            </a:r>
            <a:endParaRPr kumimoji="0" lang="en-US" altLang="en-US" sz="3600" b="1" i="0" u="none" strike="noStrike" kern="1200" cap="none" spc="0" normalizeH="0" baseline="0" noProof="0">
              <a:ln>
                <a:noFill/>
              </a:ln>
              <a:effectLst/>
              <a:uLnTx/>
              <a:uFillTx/>
              <a:latin typeface="Oswald"/>
              <a:ea typeface="+mn-ea"/>
              <a:cs typeface="+mn-cs"/>
            </a:endParaRPr>
          </a:p>
        </p:txBody>
      </p:sp>
      <p:pic>
        <p:nvPicPr>
          <p:cNvPr id="6" name="Picture 5" descr="Screenshot continuation of the Parent Identity Information section, which has text boxes that prompt the parent to enter their permanent mailing address. ">
            <a:extLst>
              <a:ext uri="{FF2B5EF4-FFF2-40B4-BE49-F238E27FC236}">
                <a16:creationId xmlns:a16="http://schemas.microsoft.com/office/drawing/2014/main" id="{43A7BF1C-B0FD-4A6C-9E02-7522A00F69FD}"/>
              </a:ext>
            </a:extLst>
          </p:cNvPr>
          <p:cNvPicPr>
            <a:picLocks noChangeAspect="1"/>
          </p:cNvPicPr>
          <p:nvPr/>
        </p:nvPicPr>
        <p:blipFill>
          <a:blip r:embed="rId3"/>
          <a:stretch>
            <a:fillRect/>
          </a:stretch>
        </p:blipFill>
        <p:spPr>
          <a:xfrm>
            <a:off x="2270982" y="1714500"/>
            <a:ext cx="6659435" cy="445770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54</a:t>
            </a:fld>
            <a:endParaRPr lang="en-US"/>
          </a:p>
        </p:txBody>
      </p:sp>
    </p:spTree>
    <p:extLst>
      <p:ext uri="{BB962C8B-B14F-4D97-AF65-F5344CB8AC3E}">
        <p14:creationId xmlns:p14="http://schemas.microsoft.com/office/powerpoint/2010/main" val="35774525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Provides Consent</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8161237-6F40-3038-1156-FF6AA6AF1D19}"/>
              </a:ext>
            </a:extLst>
          </p:cNvPr>
          <p:cNvSpPr txBox="1"/>
          <p:nvPr/>
        </p:nvSpPr>
        <p:spPr>
          <a:xfrm>
            <a:off x="681798" y="1736294"/>
            <a:ext cx="4499802" cy="3364960"/>
          </a:xfrm>
          <a:prstGeom prst="rect">
            <a:avLst/>
          </a:prstGeom>
          <a:noFill/>
        </p:spPr>
        <p:txBody>
          <a:bodyPr wrap="square" lIns="91440" tIns="45720" rIns="91440" bIns="45720" rtlCol="0" anchor="t">
            <a:spAutoFit/>
          </a:bodyPr>
          <a:lstStyle/>
          <a:p>
            <a:pPr rtl="0">
              <a:lnSpc>
                <a:spcPct val="150000"/>
              </a:lnSpc>
            </a:pPr>
            <a:r>
              <a:rPr lang="en-US">
                <a:latin typeface="Arial" panose="020B0604020202020204" pitchFamily="34" charset="0"/>
                <a:ea typeface="Calibri"/>
                <a:cs typeface="Arial" panose="020B0604020202020204" pitchFamily="34" charset="0"/>
              </a:rPr>
              <a:t>This page informs the parent about consent and their federal tax information. By providing consent, the parent’s federal tax information is transferred directly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Parent Financials section. The parent selects "Approve" to provide consent and is taken to the next page. </a:t>
            </a:r>
            <a:endParaRPr lang="en-US">
              <a:latin typeface="Arial" panose="020B0604020202020204" pitchFamily="34" charset="0"/>
              <a:cs typeface="Arial" panose="020B0604020202020204" pitchFamily="34" charset="0"/>
            </a:endParaRPr>
          </a:p>
        </p:txBody>
      </p:sp>
      <p:pic>
        <p:nvPicPr>
          <p:cNvPr id="6" name="Picture 5" descr="Screenshot of the consent page for the retrieval and disclosure of federal tax information. A bulleted list of statements defines what the parent is affirming and giving consent to.">
            <a:extLst>
              <a:ext uri="{FF2B5EF4-FFF2-40B4-BE49-F238E27FC236}">
                <a16:creationId xmlns:a16="http://schemas.microsoft.com/office/drawing/2014/main" id="{B0AC941F-1BAB-07C8-3BEB-6FCED1E9B0A1}"/>
              </a:ext>
            </a:extLst>
          </p:cNvPr>
          <p:cNvPicPr>
            <a:picLocks noChangeAspect="1"/>
          </p:cNvPicPr>
          <p:nvPr/>
        </p:nvPicPr>
        <p:blipFill>
          <a:blip r:embed="rId3"/>
          <a:stretch>
            <a:fillRect/>
          </a:stretch>
        </p:blipFill>
        <p:spPr>
          <a:xfrm>
            <a:off x="6380026" y="1713489"/>
            <a:ext cx="4293508" cy="4604078"/>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55</a:t>
            </a:fld>
            <a:endParaRPr lang="en-US"/>
          </a:p>
        </p:txBody>
      </p:sp>
    </p:spTree>
    <p:extLst>
      <p:ext uri="{BB962C8B-B14F-4D97-AF65-F5344CB8AC3E}">
        <p14:creationId xmlns:p14="http://schemas.microsoft.com/office/powerpoint/2010/main" val="5376116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621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Provides Consent (Continued)</a:t>
            </a:r>
            <a:endParaRPr kumimoji="0" lang="en-US" altLang="en-US" sz="3600" b="1" i="0" u="none" strike="noStrike" kern="1200" cap="none" spc="0" normalizeH="0" baseline="0" noProof="0">
              <a:ln>
                <a:noFill/>
              </a:ln>
              <a:effectLst/>
              <a:uLnTx/>
              <a:uFillTx/>
              <a:latin typeface="Oswald"/>
              <a:ea typeface="+mn-ea"/>
              <a:cs typeface="+mn-cs"/>
            </a:endParaRPr>
          </a:p>
        </p:txBody>
      </p:sp>
      <p:pic>
        <p:nvPicPr>
          <p:cNvPr id="3" name="Picture 2" descr="Screenshot continuation of the consent page. Frequently asked questions appear, which the parent can expand or collapse: who should provide consent, if a spouse has to provide consent if married and didn't file a joint tax return, what happens after consent is provided, what happens if consent is revoked, and what happens if consent is declined. Below that, there are buttons for the parent to approve or decline their consent.">
            <a:extLst>
              <a:ext uri="{FF2B5EF4-FFF2-40B4-BE49-F238E27FC236}">
                <a16:creationId xmlns:a16="http://schemas.microsoft.com/office/drawing/2014/main" id="{917E87C3-6199-DD10-AF07-6229A5EB7441}"/>
              </a:ext>
            </a:extLst>
          </p:cNvPr>
          <p:cNvPicPr>
            <a:picLocks noChangeAspect="1"/>
          </p:cNvPicPr>
          <p:nvPr/>
        </p:nvPicPr>
        <p:blipFill>
          <a:blip r:embed="rId3"/>
          <a:stretch>
            <a:fillRect/>
          </a:stretch>
        </p:blipFill>
        <p:spPr>
          <a:xfrm>
            <a:off x="4054855" y="1714500"/>
            <a:ext cx="3120810" cy="458673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56</a:t>
            </a:fld>
            <a:endParaRPr lang="en-US"/>
          </a:p>
        </p:txBody>
      </p:sp>
    </p:spTree>
    <p:extLst>
      <p:ext uri="{BB962C8B-B14F-4D97-AF65-F5344CB8AC3E}">
        <p14:creationId xmlns:p14="http://schemas.microsoft.com/office/powerpoint/2010/main" val="7255495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351" y="621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Student’s Parent Demographics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B770BDB-4C1F-1F13-5C55-B625F72F800D}"/>
              </a:ext>
            </a:extLst>
          </p:cNvPr>
          <p:cNvSpPr txBox="1"/>
          <p:nvPr/>
        </p:nvSpPr>
        <p:spPr>
          <a:xfrm>
            <a:off x="695245" y="1739955"/>
            <a:ext cx="10668743" cy="871970"/>
          </a:xfrm>
          <a:prstGeom prst="rect">
            <a:avLst/>
          </a:prstGeom>
          <a:noFill/>
        </p:spPr>
        <p:txBody>
          <a:bodyPr wrap="square" lIns="91440" tIns="45720" rIns="91440" bIns="45720" rtlCol="0" anchor="t">
            <a:spAutoFit/>
          </a:bodyPr>
          <a:lstStyle/>
          <a:p>
            <a:pPr>
              <a:lnSpc>
                <a:spcPct val="150000"/>
              </a:lnSpc>
            </a:pPr>
            <a:r>
              <a:rPr lang="en-US">
                <a:latin typeface="Arial" panose="020B0604020202020204" pitchFamily="34" charset="0"/>
                <a:cs typeface="Arial" panose="020B0604020202020204" pitchFamily="34" charset="0"/>
              </a:rPr>
              <a:t>This is the first page in the Parent Demographics section. It provides an overview of the section.</a:t>
            </a:r>
          </a:p>
          <a:p>
            <a:pPr>
              <a:lnSpc>
                <a:spcPct val="150000"/>
              </a:lnSpc>
            </a:pPr>
            <a:endParaRPr lang="en-US">
              <a:latin typeface="Arial" panose="020B0604020202020204" pitchFamily="34" charset="0"/>
              <a:cs typeface="Arial" panose="020B0604020202020204" pitchFamily="34" charset="0"/>
            </a:endParaRPr>
          </a:p>
        </p:txBody>
      </p:sp>
      <p:pic>
        <p:nvPicPr>
          <p:cNvPr id="3" name="Picture 2" descr="Screenshot of the introduction to the Parent Demographics section, which informs the parent that the next series of pages will ask about their marital status, college students in the household, and legal residence. The parent is reminded that these questions are because most dependent students receive support from their parents, and this affects how much they’re able to pay for school. ">
            <a:extLst>
              <a:ext uri="{FF2B5EF4-FFF2-40B4-BE49-F238E27FC236}">
                <a16:creationId xmlns:a16="http://schemas.microsoft.com/office/drawing/2014/main" id="{B78D8C0A-658F-7185-D8D1-63383FB2C039}"/>
              </a:ext>
            </a:extLst>
          </p:cNvPr>
          <p:cNvPicPr>
            <a:picLocks noChangeAspect="1"/>
          </p:cNvPicPr>
          <p:nvPr/>
        </p:nvPicPr>
        <p:blipFill>
          <a:blip r:embed="rId3"/>
          <a:stretch>
            <a:fillRect/>
          </a:stretch>
        </p:blipFill>
        <p:spPr>
          <a:xfrm>
            <a:off x="773157" y="2655247"/>
            <a:ext cx="9455406" cy="3387164"/>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57</a:t>
            </a:fld>
            <a:endParaRPr lang="en-US"/>
          </a:p>
        </p:txBody>
      </p:sp>
    </p:spTree>
    <p:extLst>
      <p:ext uri="{BB962C8B-B14F-4D97-AF65-F5344CB8AC3E}">
        <p14:creationId xmlns:p14="http://schemas.microsoft.com/office/powerpoint/2010/main" val="10137227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Student’s Parent Current Marital Status</a:t>
            </a:r>
            <a:endParaRPr kumimoji="0" lang="en-US" altLang="en-US" sz="40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A0FF8F-3EC0-7029-9981-1DE721028B49}"/>
              </a:ext>
            </a:extLst>
          </p:cNvPr>
          <p:cNvSpPr txBox="1"/>
          <p:nvPr/>
        </p:nvSpPr>
        <p:spPr>
          <a:xfrm>
            <a:off x="690560" y="1735846"/>
            <a:ext cx="4419600" cy="1287468"/>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about their current marital status. They select the "Married (not Separated)" option. </a:t>
            </a:r>
          </a:p>
        </p:txBody>
      </p:sp>
      <p:pic>
        <p:nvPicPr>
          <p:cNvPr id="3" name="Picture 2" descr="Screenshot of the first page of the Parent Demographics section, which asks the parent to select their marital status: “Single (never married),” “Unmarried and both legal parents living together,” “Married (not separated),” “Remarried,” “Separated,” “Divorced,” or “Widowed.” ">
            <a:extLst>
              <a:ext uri="{FF2B5EF4-FFF2-40B4-BE49-F238E27FC236}">
                <a16:creationId xmlns:a16="http://schemas.microsoft.com/office/drawing/2014/main" id="{61AD0A08-197E-F2CD-3785-84EDDFE0F86D}"/>
              </a:ext>
            </a:extLst>
          </p:cNvPr>
          <p:cNvPicPr>
            <a:picLocks noChangeAspect="1"/>
          </p:cNvPicPr>
          <p:nvPr/>
        </p:nvPicPr>
        <p:blipFill>
          <a:blip r:embed="rId3"/>
          <a:stretch>
            <a:fillRect/>
          </a:stretch>
        </p:blipFill>
        <p:spPr>
          <a:xfrm>
            <a:off x="5614147" y="1735846"/>
            <a:ext cx="5820478" cy="4073282"/>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58</a:t>
            </a:fld>
            <a:endParaRPr lang="en-US"/>
          </a:p>
        </p:txBody>
      </p:sp>
    </p:spTree>
    <p:extLst>
      <p:ext uri="{BB962C8B-B14F-4D97-AF65-F5344CB8AC3E}">
        <p14:creationId xmlns:p14="http://schemas.microsoft.com/office/powerpoint/2010/main" val="1882647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Student’s Parent State of Legal Residence</a:t>
            </a:r>
            <a:endParaRPr kumimoji="0" lang="en-US" altLang="en-US" sz="40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34C041B-24B9-3012-03C3-B7F13368387F}"/>
              </a:ext>
            </a:extLst>
          </p:cNvPr>
          <p:cNvSpPr txBox="1"/>
          <p:nvPr/>
        </p:nvSpPr>
        <p:spPr>
          <a:xfrm>
            <a:off x="662465" y="1727585"/>
            <a:ext cx="4419120" cy="211846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about their state of legal residence. The parent selects the state from a dropdown box and provides the month and year when they became a legal resident. </a:t>
            </a:r>
          </a:p>
        </p:txBody>
      </p:sp>
      <p:pic>
        <p:nvPicPr>
          <p:cNvPr id="3" name="Picture 2" descr="Screenshot continuation of the Parent Demographics section, which has a dropdown menu for the parent to select their state of legal residence. A text box below prompts the parent to enter the month and year they became a resident of that state. ">
            <a:extLst>
              <a:ext uri="{FF2B5EF4-FFF2-40B4-BE49-F238E27FC236}">
                <a16:creationId xmlns:a16="http://schemas.microsoft.com/office/drawing/2014/main" id="{337D5769-30AA-B149-136E-2BA08248D910}"/>
              </a:ext>
            </a:extLst>
          </p:cNvPr>
          <p:cNvPicPr>
            <a:picLocks noChangeAspect="1"/>
          </p:cNvPicPr>
          <p:nvPr/>
        </p:nvPicPr>
        <p:blipFill>
          <a:blip r:embed="rId3"/>
          <a:stretch>
            <a:fillRect/>
          </a:stretch>
        </p:blipFill>
        <p:spPr>
          <a:xfrm>
            <a:off x="5614146" y="1741032"/>
            <a:ext cx="5829301" cy="2876551"/>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59</a:t>
            </a:fld>
            <a:endParaRPr lang="en-US"/>
          </a:p>
        </p:txBody>
      </p:sp>
    </p:spTree>
    <p:extLst>
      <p:ext uri="{BB962C8B-B14F-4D97-AF65-F5344CB8AC3E}">
        <p14:creationId xmlns:p14="http://schemas.microsoft.com/office/powerpoint/2010/main" val="2349316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4400" cap="none" spc="0">
                <a:latin typeface="Oswald"/>
              </a:rPr>
              <a:t>Dependent </a:t>
            </a:r>
            <a:r>
              <a:rPr kumimoji="0" lang="en-US" altLang="en-US" sz="4267" b="1" i="0" u="none" strike="noStrike" kern="1200" cap="none" spc="0" normalizeH="0" baseline="0" noProof="0">
                <a:ln>
                  <a:noFill/>
                </a:ln>
                <a:solidFill>
                  <a:schemeClr val="tx1"/>
                </a:solidFill>
                <a:effectLst/>
                <a:uLnTx/>
                <a:uFillTx/>
                <a:latin typeface="Oswald"/>
                <a:ea typeface="+mn-ea"/>
                <a:cs typeface="+mn-cs"/>
              </a:rPr>
              <a:t>Student Onboarding (2 of 4)</a:t>
            </a:r>
          </a:p>
        </p:txBody>
      </p:sp>
      <p:sp>
        <p:nvSpPr>
          <p:cNvPr id="2" name="TextBox 1">
            <a:extLst>
              <a:ext uri="{FF2B5EF4-FFF2-40B4-BE49-F238E27FC236}">
                <a16:creationId xmlns:a16="http://schemas.microsoft.com/office/drawing/2014/main" id="{7108B8C3-8633-A2BE-0F80-A627D31AA853}"/>
              </a:ext>
            </a:extLst>
          </p:cNvPr>
          <p:cNvSpPr txBox="1"/>
          <p:nvPr/>
        </p:nvSpPr>
        <p:spPr>
          <a:xfrm>
            <a:off x="675911" y="1724253"/>
            <a:ext cx="4508767" cy="211846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second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the different roles that may be required to participate in the student’s FAFSA form and documents that may be needed to fill out the form.</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a:t>
            </a:fld>
            <a:endParaRPr lang="en-US"/>
          </a:p>
        </p:txBody>
      </p:sp>
      <p:pic>
        <p:nvPicPr>
          <p:cNvPr id="10242" name="Picture 2" descr="Screenshot of the second page of the Understanding the FAFSA Form section, which explains the expectations of the contributor role when completing the form. The student is informed that the answers they provide will determine if any contributors are identified and that these contributors will need to complete their own sections of the form. Information is also provided on how the student will invite their contributor to complete the required sections of the FAFSA form and that the student will need to provide the contributor’s name, date of birth, Social Security number, and email address. Below that, there’s a list of the documents the student may need to complete the form, including their tax returns; record of child support received; current balances of cash, savings, and checking accounts; and net worth of investments, businesses, and farms. ">
            <a:extLst>
              <a:ext uri="{FF2B5EF4-FFF2-40B4-BE49-F238E27FC236}">
                <a16:creationId xmlns:a16="http://schemas.microsoft.com/office/drawing/2014/main" id="{72889BE9-25D0-25E5-F25A-4447D6D36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6645" y="1724253"/>
            <a:ext cx="5549638" cy="44479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4643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Introduction: Dependent Student’s Parent Financials</a:t>
            </a:r>
            <a:endParaRPr lang="en-US" altLang="en-US" sz="40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E517D0E8-0BEC-F3E6-EFCB-F9EBB4ECD7E0}"/>
              </a:ext>
            </a:extLst>
          </p:cNvPr>
          <p:cNvSpPr txBox="1"/>
          <p:nvPr/>
        </p:nvSpPr>
        <p:spPr>
          <a:xfrm>
            <a:off x="681798" y="1737510"/>
            <a:ext cx="10544052" cy="456472"/>
          </a:xfrm>
          <a:prstGeom prst="rect">
            <a:avLst/>
          </a:prstGeom>
          <a:noFill/>
        </p:spPr>
        <p:txBody>
          <a:bodyPr wrap="square" lIns="91440" tIns="45720" rIns="91440" bIns="45720" rtlCol="0" anchor="t">
            <a:spAutoFit/>
          </a:bodyPr>
          <a:lstStyle/>
          <a:p>
            <a:pPr>
              <a:lnSpc>
                <a:spcPct val="150000"/>
              </a:lnSpc>
            </a:pPr>
            <a:r>
              <a:rPr lang="en-US">
                <a:latin typeface="Arial" panose="020B0604020202020204" pitchFamily="34" charset="0"/>
                <a:cs typeface="Arial" panose="020B0604020202020204" pitchFamily="34" charset="0"/>
              </a:rPr>
              <a:t>This is the first page within the Parent Financials section. It provides an overview of the section.</a:t>
            </a:r>
          </a:p>
        </p:txBody>
      </p:sp>
      <p:pic>
        <p:nvPicPr>
          <p:cNvPr id="3" name="Picture 2" descr="Screenshot of the introduction to the Parent Financials section, which informs the parent that the next series of pages will help schools determine the student’s ability to pay for college without financial aid through questions regarding state entitlement benefits, investments, real estate, or other assets. ">
            <a:extLst>
              <a:ext uri="{FF2B5EF4-FFF2-40B4-BE49-F238E27FC236}">
                <a16:creationId xmlns:a16="http://schemas.microsoft.com/office/drawing/2014/main" id="{BD8A8618-6FA0-5C11-8748-8FA9C1369D1E}"/>
              </a:ext>
            </a:extLst>
          </p:cNvPr>
          <p:cNvPicPr>
            <a:picLocks noChangeAspect="1"/>
          </p:cNvPicPr>
          <p:nvPr/>
        </p:nvPicPr>
        <p:blipFill>
          <a:blip r:embed="rId3"/>
          <a:stretch>
            <a:fillRect/>
          </a:stretch>
        </p:blipFill>
        <p:spPr>
          <a:xfrm>
            <a:off x="766204" y="2641724"/>
            <a:ext cx="9825441" cy="3278707"/>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60</a:t>
            </a:fld>
            <a:endParaRPr lang="en-US"/>
          </a:p>
        </p:txBody>
      </p:sp>
    </p:spTree>
    <p:extLst>
      <p:ext uri="{BB962C8B-B14F-4D97-AF65-F5344CB8AC3E}">
        <p14:creationId xmlns:p14="http://schemas.microsoft.com/office/powerpoint/2010/main" val="11935947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452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800" cap="none" spc="0">
                <a:latin typeface="Oswald"/>
              </a:rPr>
              <a:t>Dependent Student’s Parent Federal Benefits Received </a:t>
            </a:r>
            <a:endParaRPr lang="en-US" altLang="en-US" sz="38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CA29EE2-E99F-309F-B82D-54F2BE643982}"/>
              </a:ext>
            </a:extLst>
          </p:cNvPr>
          <p:cNvSpPr txBox="1"/>
          <p:nvPr/>
        </p:nvSpPr>
        <p:spPr>
          <a:xfrm>
            <a:off x="695245" y="1723046"/>
            <a:ext cx="4616343" cy="1287468"/>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page asks the parent if they or anyone in their family has received federal benefits. The parent selects "None of these apply."</a:t>
            </a:r>
          </a:p>
        </p:txBody>
      </p:sp>
      <p:pic>
        <p:nvPicPr>
          <p:cNvPr id="2050" name="Picture 2" descr="Screenshot continuation of the Parent Financials section. The parent is informed that their answer will not affect federal student aid eligibility. Below that, the parent is asked to select all federal programs that they or a member of the family received benefits from. The list includes: “Earned Income Credit,” “Federal Housing Assistance,” “Free or Reduced Price School Lunch,” “Medicaid,” “Refundable Credit for Coverage Under a Qualified Health Plan,” “Supplemental Nutrition Assistance Program,” “Supplemental Security Income,” “Temporary Assistance for Needy Families,” “Special Supplemental Nutrition Program for Women, Infants, and Children,” and “None of these apply.”  ">
            <a:extLst>
              <a:ext uri="{FF2B5EF4-FFF2-40B4-BE49-F238E27FC236}">
                <a16:creationId xmlns:a16="http://schemas.microsoft.com/office/drawing/2014/main" id="{1C90B5FC-7EB9-C363-CBAA-90287AE07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480" y="1708759"/>
            <a:ext cx="4009093" cy="457818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61</a:t>
            </a:fld>
            <a:endParaRPr lang="en-US"/>
          </a:p>
        </p:txBody>
      </p:sp>
    </p:spTree>
    <p:extLst>
      <p:ext uri="{BB962C8B-B14F-4D97-AF65-F5344CB8AC3E}">
        <p14:creationId xmlns:p14="http://schemas.microsoft.com/office/powerpoint/2010/main" val="9962867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Tax Filing Status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D79D0795-95CD-60B2-86BD-3FBD61A62B02}"/>
              </a:ext>
            </a:extLst>
          </p:cNvPr>
          <p:cNvSpPr txBox="1"/>
          <p:nvPr/>
        </p:nvSpPr>
        <p:spPr>
          <a:xfrm>
            <a:off x="695245" y="1729049"/>
            <a:ext cx="4486355" cy="17029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This page asks the parent about their tax filing status. The </a:t>
            </a:r>
            <a:r>
              <a:rPr lang="en-US" kern="1200">
                <a:latin typeface="Arial" panose="020B0604020202020204" pitchFamily="34" charset="0"/>
                <a:cs typeface="Arial" panose="020B0604020202020204" pitchFamily="34" charset="0"/>
              </a:rPr>
              <a:t>parent selects "Yes" to "Did or will the parent file a 2022 joint tax return with their current spouse?" </a:t>
            </a:r>
            <a:endParaRPr lang="en-US">
              <a:latin typeface="Arial" panose="020B0604020202020204" pitchFamily="34" charset="0"/>
              <a:cs typeface="Arial" panose="020B0604020202020204" pitchFamily="34" charset="0"/>
            </a:endParaRPr>
          </a:p>
        </p:txBody>
      </p:sp>
      <p:pic>
        <p:nvPicPr>
          <p:cNvPr id="1026" name="Picture 2" descr="Screenshot continuation of the Parent Financials section, which asks the parent if they filed a 2022 joint tax return with their spouse. ">
            <a:extLst>
              <a:ext uri="{FF2B5EF4-FFF2-40B4-BE49-F238E27FC236}">
                <a16:creationId xmlns:a16="http://schemas.microsoft.com/office/drawing/2014/main" id="{D06E466B-ED2B-4D92-EEFC-545577B69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1" y="1743073"/>
            <a:ext cx="6057900" cy="2734538"/>
          </a:xfrm>
          <a:prstGeom prst="rect">
            <a:avLst/>
          </a:prstGeom>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62</a:t>
            </a:fld>
            <a:endParaRPr lang="en-US"/>
          </a:p>
        </p:txBody>
      </p:sp>
    </p:spTree>
    <p:extLst>
      <p:ext uri="{BB962C8B-B14F-4D97-AF65-F5344CB8AC3E}">
        <p14:creationId xmlns:p14="http://schemas.microsoft.com/office/powerpoint/2010/main" val="36709269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Family Size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CD1C7D7-E150-2DFE-D63C-7F19FC27BEB3}"/>
              </a:ext>
            </a:extLst>
          </p:cNvPr>
          <p:cNvSpPr txBox="1"/>
          <p:nvPr/>
        </p:nvSpPr>
        <p:spPr>
          <a:xfrm>
            <a:off x="695244" y="1726033"/>
            <a:ext cx="4486355" cy="1702967"/>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page asks the parent if their family size has changed. The parent selects the “Yes“ option.  </a:t>
            </a:r>
          </a:p>
          <a:p>
            <a:pPr>
              <a:lnSpc>
                <a:spcPct val="150000"/>
              </a:lnSpc>
            </a:pPr>
            <a:endParaRPr lang="en-US">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63</a:t>
            </a:fld>
            <a:endParaRPr lang="en-US"/>
          </a:p>
        </p:txBody>
      </p:sp>
      <p:pic>
        <p:nvPicPr>
          <p:cNvPr id="4" name="Picture 3" descr="Screenshot continuation of the Parent Financials section, which asks the parent if their family size has changed from the number of individuals claimed on their 2022 tax return. ">
            <a:extLst>
              <a:ext uri="{FF2B5EF4-FFF2-40B4-BE49-F238E27FC236}">
                <a16:creationId xmlns:a16="http://schemas.microsoft.com/office/drawing/2014/main" id="{9F4B998B-F38F-D35E-15A5-3CA803EFEEF8}"/>
              </a:ext>
            </a:extLst>
          </p:cNvPr>
          <p:cNvPicPr>
            <a:picLocks noChangeAspect="1"/>
          </p:cNvPicPr>
          <p:nvPr/>
        </p:nvPicPr>
        <p:blipFill>
          <a:blip r:embed="rId3"/>
          <a:stretch>
            <a:fillRect/>
          </a:stretch>
        </p:blipFill>
        <p:spPr>
          <a:xfrm>
            <a:off x="5685690" y="1726033"/>
            <a:ext cx="6116075" cy="4117555"/>
          </a:xfrm>
          <a:prstGeom prst="rect">
            <a:avLst/>
          </a:prstGeom>
          <a:ln w="12700">
            <a:solidFill>
              <a:schemeClr val="tx1"/>
            </a:solidFill>
          </a:ln>
        </p:spPr>
      </p:pic>
    </p:spTree>
    <p:extLst>
      <p:ext uri="{BB962C8B-B14F-4D97-AF65-F5344CB8AC3E}">
        <p14:creationId xmlns:p14="http://schemas.microsoft.com/office/powerpoint/2010/main" val="36657200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Number in College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019DE487-73E1-8676-A117-7E2712EDA6BB}"/>
              </a:ext>
            </a:extLst>
          </p:cNvPr>
          <p:cNvSpPr txBox="1"/>
          <p:nvPr/>
        </p:nvSpPr>
        <p:spPr>
          <a:xfrm>
            <a:off x="695245" y="1733105"/>
            <a:ext cx="4486355" cy="211846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page asks the parent how many people in the family will be in college between July 1, 2024, and June 30, 2025. The parent enters a response into the entry field.</a:t>
            </a:r>
          </a:p>
        </p:txBody>
      </p:sp>
      <p:sp>
        <p:nvSpPr>
          <p:cNvPr id="5" name="Slide Number Placeholder 4"/>
          <p:cNvSpPr>
            <a:spLocks noGrp="1"/>
          </p:cNvSpPr>
          <p:nvPr>
            <p:ph type="sldNum" sz="quarter" idx="4"/>
          </p:nvPr>
        </p:nvSpPr>
        <p:spPr/>
        <p:txBody>
          <a:bodyPr/>
          <a:lstStyle/>
          <a:p>
            <a:fld id="{234755BD-B4AC-9044-BCE4-27904766F8BB}" type="slidenum">
              <a:rPr lang="en-US" smtClean="0"/>
              <a:pPr/>
              <a:t>64</a:t>
            </a:fld>
            <a:endParaRPr lang="en-US"/>
          </a:p>
        </p:txBody>
      </p:sp>
      <p:pic>
        <p:nvPicPr>
          <p:cNvPr id="3074" name="Picture 2" descr="Screenshot continuation of the Parent Financials section, which asks the parent to enter the number of people in their family, including the student, that will be in college between July 1, 2024, and June 30, 2025. ">
            <a:extLst>
              <a:ext uri="{FF2B5EF4-FFF2-40B4-BE49-F238E27FC236}">
                <a16:creationId xmlns:a16="http://schemas.microsoft.com/office/drawing/2014/main" id="{A9D99D15-8670-961E-F8DB-849FE051A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1733106"/>
            <a:ext cx="6215063" cy="254252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0357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Student’s Parent Tax Return Information</a:t>
            </a:r>
            <a:endParaRPr lang="en-US" altLang="en-US" sz="40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2DAFE46-9F88-6866-179D-3C0FDF125497}"/>
              </a:ext>
            </a:extLst>
          </p:cNvPr>
          <p:cNvSpPr txBox="1"/>
          <p:nvPr/>
        </p:nvSpPr>
        <p:spPr>
          <a:xfrm>
            <a:off x="695245" y="1718192"/>
            <a:ext cx="4486355" cy="1703030"/>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questions about their 2022 tax return. The parent enters a response in each entry field. </a:t>
            </a:r>
          </a:p>
          <a:p>
            <a:pPr>
              <a:lnSpc>
                <a:spcPct val="150000"/>
              </a:lnSpc>
            </a:pPr>
            <a:endParaRPr lang="en-US">
              <a:latin typeface="Arial" panose="020B0604020202020204" pitchFamily="34" charset="0"/>
              <a:cs typeface="Arial" panose="020B0604020202020204" pitchFamily="34" charset="0"/>
            </a:endParaRPr>
          </a:p>
        </p:txBody>
      </p:sp>
      <p:pic>
        <p:nvPicPr>
          <p:cNvPr id="4098" name="Picture 2" descr="Screenshot continuation of the Parent Financials section, which asks the parent if they received Earned Income Tax Credit. Below that, text boxes prompt the parent to enter the dollar amount of college grants, scholarships, or AmeriCorps benefits reported to the Internal Revenue Service. Another text box prompts the parent to enter the dollar amount of foreign income exempt from federal taxation.">
            <a:extLst>
              <a:ext uri="{FF2B5EF4-FFF2-40B4-BE49-F238E27FC236}">
                <a16:creationId xmlns:a16="http://schemas.microsoft.com/office/drawing/2014/main" id="{597094EF-8763-5288-F11A-32465753B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0720" y="1732569"/>
            <a:ext cx="5507219" cy="442544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65</a:t>
            </a:fld>
            <a:endParaRPr lang="en-US"/>
          </a:p>
        </p:txBody>
      </p:sp>
    </p:spTree>
    <p:extLst>
      <p:ext uri="{BB962C8B-B14F-4D97-AF65-F5344CB8AC3E}">
        <p14:creationId xmlns:p14="http://schemas.microsoft.com/office/powerpoint/2010/main" val="27007661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Assets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C629FAE2-876C-F17C-9AB5-87FC05ECC58D}"/>
              </a:ext>
            </a:extLst>
          </p:cNvPr>
          <p:cNvSpPr txBox="1"/>
          <p:nvPr/>
        </p:nvSpPr>
        <p:spPr>
          <a:xfrm>
            <a:off x="668351" y="1718548"/>
            <a:ext cx="4419120" cy="1287532"/>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about their assets. The parent enters a response in each entry field. </a:t>
            </a:r>
          </a:p>
        </p:txBody>
      </p:sp>
      <p:pic>
        <p:nvPicPr>
          <p:cNvPr id="4" name="Picture 3" descr="Screenshot continuation of the Parent Financials section, which asks the parent to enter their assets. There are text boxes for the parent to enter the dollar amounts of annual child support received; the total of cash, savings, and checking accounts; the current net worth of businesses and investment farms; and the current net worth of investments, including real estate.">
            <a:extLst>
              <a:ext uri="{FF2B5EF4-FFF2-40B4-BE49-F238E27FC236}">
                <a16:creationId xmlns:a16="http://schemas.microsoft.com/office/drawing/2014/main" id="{8DB05974-8CB4-0C00-1FB6-3E4F1A3F0934}"/>
              </a:ext>
            </a:extLst>
          </p:cNvPr>
          <p:cNvPicPr>
            <a:picLocks noChangeAspect="1"/>
          </p:cNvPicPr>
          <p:nvPr/>
        </p:nvPicPr>
        <p:blipFill>
          <a:blip r:embed="rId3"/>
          <a:stretch>
            <a:fillRect/>
          </a:stretch>
        </p:blipFill>
        <p:spPr>
          <a:xfrm>
            <a:off x="5873407" y="1718548"/>
            <a:ext cx="5321985" cy="4440205"/>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66</a:t>
            </a:fld>
            <a:endParaRPr lang="en-US"/>
          </a:p>
        </p:txBody>
      </p:sp>
    </p:spTree>
    <p:extLst>
      <p:ext uri="{BB962C8B-B14F-4D97-AF65-F5344CB8AC3E}">
        <p14:creationId xmlns:p14="http://schemas.microsoft.com/office/powerpoint/2010/main" val="12151345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b="1" i="0" u="none" strike="noStrike" kern="1200" cap="none" spc="0" normalizeH="0" baseline="0" noProof="0">
                <a:ln>
                  <a:noFill/>
                </a:ln>
                <a:effectLst/>
                <a:uLnTx/>
                <a:uFillTx/>
                <a:latin typeface="Oswald"/>
              </a:rPr>
              <a:t>Dependent Student’s Other Parent Information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C629FAE2-876C-F17C-9AB5-87FC05ECC58D}"/>
              </a:ext>
            </a:extLst>
          </p:cNvPr>
          <p:cNvSpPr txBox="1"/>
          <p:nvPr/>
        </p:nvSpPr>
        <p:spPr>
          <a:xfrm>
            <a:off x="681798" y="1714500"/>
            <a:ext cx="4499802" cy="872034"/>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to provide information about their spouse or partner.</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67</a:t>
            </a:fld>
            <a:endParaRPr lang="en-US"/>
          </a:p>
        </p:txBody>
      </p:sp>
      <p:pic>
        <p:nvPicPr>
          <p:cNvPr id="2050" name="Picture 2" descr="Screenshot continuation of the Parent Financials section, which includes text boxes for the parent to enter the information about the student’s other parent. This includes the other parent’s name, date of birth, Social Security number, and email address. ">
            <a:extLst>
              <a:ext uri="{FF2B5EF4-FFF2-40B4-BE49-F238E27FC236}">
                <a16:creationId xmlns:a16="http://schemas.microsoft.com/office/drawing/2014/main" id="{E27F038D-2352-4A2B-DE9B-1D05CBAD6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5504" y="1714500"/>
            <a:ext cx="5231610" cy="444280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4682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Review Page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7E8D841-57C7-C934-F076-DAB514B647EF}"/>
              </a:ext>
            </a:extLst>
          </p:cNvPr>
          <p:cNvSpPr txBox="1"/>
          <p:nvPr/>
        </p:nvSpPr>
        <p:spPr>
          <a:xfrm>
            <a:off x="681797" y="1720272"/>
            <a:ext cx="4616343" cy="4195957"/>
          </a:xfrm>
          <a:prstGeom prst="rect">
            <a:avLst/>
          </a:prstGeom>
          <a:noFill/>
        </p:spPr>
        <p:txBody>
          <a:bodyPr wrap="square" lIns="91440" tIns="45720" rIns="91440" bIns="45720" rtlCol="0" anchor="t">
            <a:spAutoFit/>
          </a:bodyPr>
          <a:lstStyle/>
          <a:p>
            <a:pPr>
              <a:lnSpc>
                <a:spcPct val="150000"/>
              </a:lnSpc>
            </a:pPr>
            <a:r>
              <a:rPr lang="en-US">
                <a:latin typeface="Arial" panose="020B0604020202020204" pitchFamily="34" charset="0"/>
                <a:cs typeface="Arial" panose="020B0604020202020204" pitchFamily="34" charset="0"/>
              </a:rPr>
              <a:t>The review page displays the responses that the parent has provided in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In this scenario, the parent can only view responses within the parent section of the student’s FAFSA form. </a:t>
            </a:r>
            <a:r>
              <a:rPr lang="en-US">
                <a:latin typeface="Arial" panose="020B0604020202020204" pitchFamily="34" charset="0"/>
                <a:ea typeface="Calibri"/>
                <a:cs typeface="Arial" panose="020B0604020202020204" pitchFamily="34" charset="0"/>
              </a:rPr>
              <a:t>The parent can view all their responses by selecting "Expand All" or expand each section individually. To edit a response, the parent can select the question’s hyperlink to be taken to the corresponding page.</a:t>
            </a:r>
            <a:endParaRPr lang="en-US">
              <a:latin typeface="Arial" panose="020B0604020202020204" pitchFamily="34" charset="0"/>
              <a:cs typeface="Arial" panose="020B0604020202020204" pitchFamily="34" charset="0"/>
            </a:endParaRPr>
          </a:p>
        </p:txBody>
      </p:sp>
      <p:pic>
        <p:nvPicPr>
          <p:cNvPr id="3" name="Picture 2" descr="Screenshot of the parent review page. Each of the four previous sections are listed, which the parent can expand and collapse to review and verify their information. ">
            <a:extLst>
              <a:ext uri="{FF2B5EF4-FFF2-40B4-BE49-F238E27FC236}">
                <a16:creationId xmlns:a16="http://schemas.microsoft.com/office/drawing/2014/main" id="{44D54FA7-C9F5-80A1-907B-ABF8A002AAC9}"/>
              </a:ext>
            </a:extLst>
          </p:cNvPr>
          <p:cNvPicPr>
            <a:picLocks noChangeAspect="1"/>
          </p:cNvPicPr>
          <p:nvPr/>
        </p:nvPicPr>
        <p:blipFill>
          <a:blip r:embed="rId3"/>
          <a:stretch>
            <a:fillRect/>
          </a:stretch>
        </p:blipFill>
        <p:spPr>
          <a:xfrm>
            <a:off x="5653649" y="1728781"/>
            <a:ext cx="5794959" cy="3838301"/>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68</a:t>
            </a:fld>
            <a:endParaRPr lang="en-US"/>
          </a:p>
        </p:txBody>
      </p:sp>
    </p:spTree>
    <p:extLst>
      <p:ext uri="{BB962C8B-B14F-4D97-AF65-F5344CB8AC3E}">
        <p14:creationId xmlns:p14="http://schemas.microsoft.com/office/powerpoint/2010/main" val="9112739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2698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Signature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95244" y="1716076"/>
            <a:ext cx="4486355" cy="2533963"/>
          </a:xfrm>
          <a:prstGeom prst="rect">
            <a:avLst/>
          </a:prstGeom>
          <a:noFill/>
        </p:spPr>
        <p:txBody>
          <a:bodyPr wrap="square" lIns="91440" tIns="45720" rIns="91440" bIns="45720" rtlCol="0" anchor="t">
            <a:spAutoFit/>
          </a:bodyPr>
          <a:lstStyle/>
          <a:p>
            <a:pPr>
              <a:lnSpc>
                <a:spcPct val="150000"/>
              </a:lnSpc>
            </a:pPr>
            <a:r>
              <a:rPr lang="en-US">
                <a:latin typeface="Arial" panose="020B0604020202020204" pitchFamily="34" charset="0"/>
                <a:cs typeface="Arial" panose="020B0604020202020204" pitchFamily="34" charset="0"/>
              </a:rPr>
              <a:t>On this page, the parent acknowledges the terms and conditions of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and signs their section. Since all required sections are complete, the parent can both sign and submit the student’s FAFSA form. </a:t>
            </a:r>
          </a:p>
        </p:txBody>
      </p:sp>
      <p:pic>
        <p:nvPicPr>
          <p:cNvPr id="6" name="Picture 5" descr="Screenshot of the signature page. The parent is instructed to review the terms and conditions they will be agreeing to by signing the FAFSA form. A checkbox indicates the parent agrees to the terms, and there is a button below that for the parent to “Sign and Submit” the form.">
            <a:extLst>
              <a:ext uri="{FF2B5EF4-FFF2-40B4-BE49-F238E27FC236}">
                <a16:creationId xmlns:a16="http://schemas.microsoft.com/office/drawing/2014/main" id="{C75BB452-FCF3-6896-A3D2-2C540BA0B584}"/>
              </a:ext>
            </a:extLst>
          </p:cNvPr>
          <p:cNvPicPr>
            <a:picLocks noChangeAspect="1"/>
          </p:cNvPicPr>
          <p:nvPr/>
        </p:nvPicPr>
        <p:blipFill>
          <a:blip r:embed="rId3"/>
          <a:stretch>
            <a:fillRect/>
          </a:stretch>
        </p:blipFill>
        <p:spPr>
          <a:xfrm>
            <a:off x="6293118" y="1716076"/>
            <a:ext cx="4493796" cy="4456124"/>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69</a:t>
            </a:fld>
            <a:endParaRPr lang="en-US"/>
          </a:p>
        </p:txBody>
      </p:sp>
    </p:spTree>
    <p:extLst>
      <p:ext uri="{BB962C8B-B14F-4D97-AF65-F5344CB8AC3E}">
        <p14:creationId xmlns:p14="http://schemas.microsoft.com/office/powerpoint/2010/main" val="2173259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Dependent Student Onboarding (3 of 4)</a:t>
            </a:r>
          </a:p>
        </p:txBody>
      </p:sp>
      <p:sp>
        <p:nvSpPr>
          <p:cNvPr id="2" name="TextBox 1">
            <a:extLst>
              <a:ext uri="{FF2B5EF4-FFF2-40B4-BE49-F238E27FC236}">
                <a16:creationId xmlns:a16="http://schemas.microsoft.com/office/drawing/2014/main" id="{96AB6499-7725-A0FC-1284-E6F9CA2B7AAB}"/>
              </a:ext>
            </a:extLst>
          </p:cNvPr>
          <p:cNvSpPr txBox="1"/>
          <p:nvPr/>
        </p:nvSpPr>
        <p:spPr>
          <a:xfrm>
            <a:off x="681798" y="1724959"/>
            <a:ext cx="4499802" cy="211846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third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the types of questions the student can expect to see and how they can get additional help with filling out the FAFSA form.</a:t>
            </a:r>
          </a:p>
        </p:txBody>
      </p:sp>
      <p:sp>
        <p:nvSpPr>
          <p:cNvPr id="5" name="Slide Number Placeholder 4"/>
          <p:cNvSpPr>
            <a:spLocks noGrp="1"/>
          </p:cNvSpPr>
          <p:nvPr>
            <p:ph type="sldNum" sz="quarter" idx="4"/>
          </p:nvPr>
        </p:nvSpPr>
        <p:spPr/>
        <p:txBody>
          <a:bodyPr/>
          <a:lstStyle/>
          <a:p>
            <a:fld id="{234755BD-B4AC-9044-BCE4-27904766F8BB}" type="slidenum">
              <a:rPr lang="en-US" smtClean="0"/>
              <a:pPr/>
              <a:t>7</a:t>
            </a:fld>
            <a:endParaRPr lang="en-US"/>
          </a:p>
        </p:txBody>
      </p:sp>
      <p:pic>
        <p:nvPicPr>
          <p:cNvPr id="11266" name="Picture 2" descr="Screenshot of the third page of the Understanding the FAFSA Form section, which reminds the student of what to expect when completing the form. This includes the estimated time of one hour and that the student will be able to save the form and return later if needed. The student is informed that every contributor must provide consent for them to be eligible for federal student aid. With consent, federal tax information will be transferred directly into the form from the Internal Revenue Service. ">
            <a:extLst>
              <a:ext uri="{FF2B5EF4-FFF2-40B4-BE49-F238E27FC236}">
                <a16:creationId xmlns:a16="http://schemas.microsoft.com/office/drawing/2014/main" id="{37F80CC0-A12A-84AE-C33F-D0A381F2A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8634" y="1743417"/>
            <a:ext cx="6502196" cy="322863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3531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FAFSA</a:t>
            </a:r>
            <a:r>
              <a:rPr lang="en-US" altLang="en-US" sz="4250" cap="none" spc="0" baseline="30000">
                <a:latin typeface="Oswald"/>
              </a:rPr>
              <a:t>®</a:t>
            </a:r>
            <a:r>
              <a:rPr lang="en-US" altLang="en-US" sz="4250" cap="none" spc="0">
                <a:latin typeface="Oswald"/>
              </a:rPr>
              <a:t> Confirmation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EBB2778-C30F-7322-A2CD-90F69AD68AA1}"/>
              </a:ext>
            </a:extLst>
          </p:cNvPr>
          <p:cNvSpPr txBox="1"/>
          <p:nvPr/>
        </p:nvSpPr>
        <p:spPr>
          <a:xfrm>
            <a:off x="668350" y="1725318"/>
            <a:ext cx="4513249" cy="4195957"/>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Upon submitting the student’s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the parent is presented an abbreviated confirmation page. This page displays information about tracking the student’s FAFSA form and next steps. The student will receive an email with the full, detailed confirmation. With the student and parent sections completed and signed, the FAFSA form is now considered complete and submitted for processing. </a:t>
            </a:r>
            <a:endParaRPr lang="en-US" sz="2800">
              <a:latin typeface="Arial" panose="020B0604020202020204" pitchFamily="34" charset="0"/>
              <a:cs typeface="Arial" panose="020B0604020202020204" pitchFamily="34" charset="0"/>
            </a:endParaRPr>
          </a:p>
        </p:txBody>
      </p:sp>
      <p:pic>
        <p:nvPicPr>
          <p:cNvPr id="6" name="Picture 5" descr="Screenshot of the parent completion page, which informs the parent that the FAFSA form is now complete. The parent is reminded that they can track and manage the student’s FAFSA form in the “My Activity” section of their StudentAid.gov account. There’s a button that the parent can use to “View Status.” Below that, the parent is given information on what happens next. This includes a confirmation email, one to three days for FAFSA form processing, and direct communication coming from the student’s school(s).  ">
            <a:extLst>
              <a:ext uri="{FF2B5EF4-FFF2-40B4-BE49-F238E27FC236}">
                <a16:creationId xmlns:a16="http://schemas.microsoft.com/office/drawing/2014/main" id="{4DF74E50-CE87-E203-55DC-4F7D4F064D75}"/>
              </a:ext>
            </a:extLst>
          </p:cNvPr>
          <p:cNvPicPr>
            <a:picLocks noChangeAspect="1"/>
          </p:cNvPicPr>
          <p:nvPr/>
        </p:nvPicPr>
        <p:blipFill>
          <a:blip r:embed="rId3"/>
          <a:stretch>
            <a:fillRect/>
          </a:stretch>
        </p:blipFill>
        <p:spPr>
          <a:xfrm>
            <a:off x="5858398" y="1726355"/>
            <a:ext cx="5352003" cy="4445845"/>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70</a:t>
            </a:fld>
            <a:endParaRPr lang="en-US"/>
          </a:p>
        </p:txBody>
      </p:sp>
    </p:spTree>
    <p:extLst>
      <p:ext uri="{BB962C8B-B14F-4D97-AF65-F5344CB8AC3E}">
        <p14:creationId xmlns:p14="http://schemas.microsoft.com/office/powerpoint/2010/main" val="16824284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70" y="2037653"/>
            <a:ext cx="10885854" cy="2057397"/>
          </a:xfrm>
        </p:spPr>
        <p:txBody>
          <a:bodyPr/>
          <a:lstStyle/>
          <a:p>
            <a:r>
              <a:rPr lang="en-US" sz="4800" cap="none">
                <a:latin typeface="Oswald"/>
                <a:ea typeface="Noto Serif"/>
                <a:cs typeface="Noto Serif"/>
              </a:rPr>
              <a:t>Parent Starts and Submits a FAFSA</a:t>
            </a:r>
            <a:r>
              <a:rPr lang="en-US" sz="4800" cap="none" baseline="30000">
                <a:latin typeface="Oswald"/>
                <a:ea typeface="Noto Serif"/>
                <a:cs typeface="Noto Serif"/>
              </a:rPr>
              <a:t>®</a:t>
            </a:r>
            <a:r>
              <a:rPr lang="en-US" sz="4800" cap="none">
                <a:latin typeface="Oswald"/>
                <a:ea typeface="Noto Serif"/>
                <a:cs typeface="Noto Serif"/>
              </a:rPr>
              <a:t> Form Without Student Consent or Signature </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370692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358" y="53965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FAFSA</a:t>
            </a:r>
            <a:r>
              <a:rPr lang="en-US" altLang="en-US" sz="4400" b="1" cap="none" spc="0" baseline="30000">
                <a:latin typeface="Arial" panose="020B0604020202020204" pitchFamily="34" charset="0"/>
                <a:cs typeface="Arial" panose="020B0604020202020204" pitchFamily="34" charset="0"/>
              </a:rPr>
              <a:t>®</a:t>
            </a:r>
            <a:r>
              <a:rPr lang="en-US" altLang="en-US" sz="4250" cap="none" spc="0">
                <a:latin typeface="Oswald"/>
              </a:rPr>
              <a:t> Form Landing Page</a:t>
            </a:r>
            <a:endParaRPr lang="en-US" altLang="en-US" sz="425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91776" y="1735056"/>
            <a:ext cx="4489823" cy="2533963"/>
          </a:xfrm>
          <a:prstGeom prst="rect">
            <a:avLst/>
          </a:prstGeom>
          <a:noFill/>
        </p:spPr>
        <p:txBody>
          <a:bodyPr wrap="square" lIns="91440" tIns="45720" rIns="91440" bIns="45720" rtlCol="0" anchor="t">
            <a:spAutoFit/>
          </a:bodyPr>
          <a:lstStyle/>
          <a:p>
            <a:pPr>
              <a:lnSpc>
                <a:spcPct val="150000"/>
              </a:lnSpc>
            </a:pPr>
            <a:r>
              <a:rPr lang="en-US"/>
              <a:t>This is the main FAFSA</a:t>
            </a:r>
            <a:r>
              <a:rPr lang="en-US" b="0" i="0" u="none" strike="noStrike" baseline="30000">
                <a:solidFill>
                  <a:srgbClr val="191918"/>
                </a:solidFill>
                <a:effectLst/>
                <a:latin typeface="Arial" panose="020B0604020202020204" pitchFamily="34" charset="0"/>
              </a:rPr>
              <a:t>®</a:t>
            </a:r>
            <a:r>
              <a:rPr lang="en-US" b="0" i="0" u="none" strike="noStrike">
                <a:solidFill>
                  <a:srgbClr val="191918"/>
                </a:solidFill>
                <a:effectLst/>
                <a:latin typeface="Arial" panose="020B0604020202020204" pitchFamily="34" charset="0"/>
              </a:rPr>
              <a:t> </a:t>
            </a:r>
            <a:r>
              <a:rPr lang="en-US"/>
              <a:t>form landing page. On this page, students and parents are directed to "Start a New Form" or "Edit Existing Form." For the purpose of this presentation, the parent is beginning a new application on behalf of their child.</a:t>
            </a:r>
          </a:p>
        </p:txBody>
      </p:sp>
      <p:pic>
        <p:nvPicPr>
          <p:cNvPr id="1026" name="Picture 2" descr="Screenshot of the FAFSA form landing page. Buttons display the option to “Start a New Form” or “Edit Existing Form.”">
            <a:extLst>
              <a:ext uri="{FF2B5EF4-FFF2-40B4-BE49-F238E27FC236}">
                <a16:creationId xmlns:a16="http://schemas.microsoft.com/office/drawing/2014/main" id="{C147317B-D5C8-BF39-494C-697E28BD4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6056" y="1735056"/>
            <a:ext cx="5519664" cy="443714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72</a:t>
            </a:fld>
            <a:endParaRPr lang="en-US"/>
          </a:p>
        </p:txBody>
      </p:sp>
    </p:spTree>
    <p:extLst>
      <p:ext uri="{BB962C8B-B14F-4D97-AF65-F5344CB8AC3E}">
        <p14:creationId xmlns:p14="http://schemas.microsoft.com/office/powerpoint/2010/main" val="28790045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1452" y="54043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Log In</a:t>
            </a:r>
            <a:endParaRPr lang="en-US" altLang="en-US" sz="425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59383" y="1716430"/>
            <a:ext cx="4522217" cy="4195957"/>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If the parent selects "Start a New Form" from the FAFSA</a:t>
            </a:r>
            <a:r>
              <a:rPr lang="en-US" sz="1800" b="0" i="0" u="none" strike="noStrike" baseline="30000">
                <a:solidFill>
                  <a:srgbClr val="191918"/>
                </a:solidFill>
                <a:effectLst/>
                <a:latin typeface="Arial" panose="020B0604020202020204" pitchFamily="34" charset="0"/>
              </a:rPr>
              <a:t>®</a:t>
            </a:r>
            <a:r>
              <a:rPr lang="en-US" baseline="30000">
                <a:solidFill>
                  <a:srgbClr val="191918"/>
                </a:solidFill>
                <a:latin typeface="Arial" panose="020B0604020202020204" pitchFamily="34" charset="0"/>
              </a:rPr>
              <a:t> </a:t>
            </a:r>
            <a:r>
              <a:rPr lang="en-US" sz="1800" b="0" i="0" u="none" strike="noStrike">
                <a:solidFill>
                  <a:srgbClr val="191918"/>
                </a:solidFill>
                <a:effectLst/>
                <a:latin typeface="Arial" panose="020B0604020202020204" pitchFamily="34" charset="0"/>
              </a:rPr>
              <a:t>landing page and they are not logged in to </a:t>
            </a:r>
            <a:r>
              <a:rPr lang="en-US" sz="1800" b="0" i="0" u="sng" strike="noStrike">
                <a:solidFill>
                  <a:srgbClr val="191918"/>
                </a:solidFill>
                <a:effectLst/>
                <a:latin typeface="Arial" panose="020B0604020202020204" pitchFamily="34" charset="0"/>
                <a:hlinkClick r:id="rId3"/>
              </a:rPr>
              <a:t>StudentAid.gov</a:t>
            </a:r>
            <a:r>
              <a:rPr lang="en-US" sz="1800" b="0" i="0" u="none" strike="noStrike">
                <a:solidFill>
                  <a:srgbClr val="191918"/>
                </a:solidFill>
                <a:effectLst/>
                <a:latin typeface="Arial" panose="020B0604020202020204" pitchFamily="34" charset="0"/>
              </a:rPr>
              <a:t>, they are taken to the "Log In" page to enter their log-in credentials. To access the FAFSA form, all parents are required to have an FSA ID (account username and password). If the parent doesn't have an FSA ID, they can select "Create an Account."</a:t>
            </a:r>
            <a:r>
              <a:rPr lang="en-US" sz="1800" b="0" i="0">
                <a:solidFill>
                  <a:srgbClr val="191918"/>
                </a:solidFill>
                <a:effectLst/>
                <a:latin typeface="Arial" panose="020B0604020202020204" pitchFamily="34" charset="0"/>
              </a:rPr>
              <a:t>​</a:t>
            </a:r>
            <a:endParaRPr lang="en-US"/>
          </a:p>
        </p:txBody>
      </p:sp>
      <p:pic>
        <p:nvPicPr>
          <p:cNvPr id="6" name="Picture 5" descr="Screenshot of the Log In page. Textboxes ask the parent to enter their FSA ID username, email, or phone number and their password. There is a button to “Log In” or the parent can select one of four text hyperlinks: “Create an Account,” “Forgot My Username,” “Forgot My Password,” or “Help Me Log In to My Account.”">
            <a:extLst>
              <a:ext uri="{FF2B5EF4-FFF2-40B4-BE49-F238E27FC236}">
                <a16:creationId xmlns:a16="http://schemas.microsoft.com/office/drawing/2014/main" id="{51347FD1-D76A-9A91-2831-8D8625ED29CE}"/>
              </a:ext>
            </a:extLst>
          </p:cNvPr>
          <p:cNvPicPr>
            <a:picLocks noChangeAspect="1"/>
          </p:cNvPicPr>
          <p:nvPr/>
        </p:nvPicPr>
        <p:blipFill>
          <a:blip r:embed="rId4"/>
          <a:stretch>
            <a:fillRect/>
          </a:stretch>
        </p:blipFill>
        <p:spPr>
          <a:xfrm>
            <a:off x="5687553" y="1716430"/>
            <a:ext cx="5722162" cy="4458371"/>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73</a:t>
            </a:fld>
            <a:endParaRPr lang="en-US"/>
          </a:p>
        </p:txBody>
      </p:sp>
    </p:spTree>
    <p:extLst>
      <p:ext uri="{BB962C8B-B14F-4D97-AF65-F5344CB8AC3E}">
        <p14:creationId xmlns:p14="http://schemas.microsoft.com/office/powerpoint/2010/main" val="28518948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064" y="5474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Roles</a:t>
            </a:r>
            <a:endParaRPr lang="en-US" altLang="en-US" sz="425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704848" y="1729996"/>
            <a:ext cx="3911600" cy="1287468"/>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After logging in, the parent selects the applicable role to fill out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a:t>
            </a:r>
            <a:r>
              <a:rPr lang="en-US">
                <a:solidFill>
                  <a:srgbClr val="191918"/>
                </a:solidFill>
                <a:latin typeface="Arial" panose="020B0604020202020204" pitchFamily="34" charset="0"/>
              </a:rPr>
              <a:t>Pare</a:t>
            </a:r>
            <a:r>
              <a:rPr lang="en-US" sz="1800" b="0" i="0" u="none" strike="noStrike">
                <a:solidFill>
                  <a:srgbClr val="191918"/>
                </a:solidFill>
                <a:effectLst/>
                <a:latin typeface="Arial" panose="020B0604020202020204" pitchFamily="34" charset="0"/>
              </a:rPr>
              <a:t>nt."</a:t>
            </a:r>
            <a:endParaRPr lang="en-US" sz="1200"/>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74</a:t>
            </a:fld>
            <a:endParaRPr lang="en-US"/>
          </a:p>
        </p:txBody>
      </p:sp>
      <p:pic>
        <p:nvPicPr>
          <p:cNvPr id="1026" name="Picture 2" descr="Screenshot of the welcome to the FAFSA form section, which instructs the parent to select the role for completing the form: “Student” or “Parent.”">
            <a:extLst>
              <a:ext uri="{FF2B5EF4-FFF2-40B4-BE49-F238E27FC236}">
                <a16:creationId xmlns:a16="http://schemas.microsoft.com/office/drawing/2014/main" id="{2AA2AD10-2E5E-3C5A-BA0E-C600824E7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8319" y="1726997"/>
            <a:ext cx="7410843" cy="446946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0453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b="1" i="0" u="none" strike="noStrike" kern="1200" cap="none" spc="0" normalizeH="0" baseline="0" noProof="0">
                <a:ln>
                  <a:noFill/>
                </a:ln>
                <a:effectLst/>
                <a:uLnTx/>
                <a:uFillTx/>
                <a:latin typeface="Oswald"/>
              </a:rPr>
              <a:t>Parent’s Student Information </a:t>
            </a:r>
          </a:p>
        </p:txBody>
      </p:sp>
      <p:sp>
        <p:nvSpPr>
          <p:cNvPr id="6" name="TextBox 5">
            <a:extLst>
              <a:ext uri="{FF2B5EF4-FFF2-40B4-BE49-F238E27FC236}">
                <a16:creationId xmlns:a16="http://schemas.microsoft.com/office/drawing/2014/main" id="{CB7D7B4C-BFA8-60FD-1ACF-F9B0249FE09D}"/>
              </a:ext>
            </a:extLst>
          </p:cNvPr>
          <p:cNvSpPr txBox="1"/>
          <p:nvPr/>
        </p:nvSpPr>
        <p:spPr>
          <a:xfrm>
            <a:off x="669676" y="1734560"/>
            <a:ext cx="4483347" cy="3364960"/>
          </a:xfrm>
          <a:prstGeom prst="rect">
            <a:avLst/>
          </a:prstGeom>
          <a:noFill/>
        </p:spPr>
        <p:txBody>
          <a:bodyPr wrap="square" rtlCol="0">
            <a:spAutoFit/>
          </a:bodyPr>
          <a:lstStyle/>
          <a:p>
            <a:pPr>
              <a:lnSpc>
                <a:spcPct val="150000"/>
              </a:lnSpc>
            </a:pPr>
            <a:r>
              <a:rPr lang="en-US">
                <a:solidFill>
                  <a:srgbClr val="191918"/>
                </a:solidFill>
                <a:latin typeface="Arial" panose="020B0604020202020204" pitchFamily="34" charset="0"/>
              </a:rPr>
              <a:t>T</a:t>
            </a:r>
            <a:r>
              <a:rPr lang="en-US" sz="1800" b="0" i="0" u="none" strike="noStrike">
                <a:solidFill>
                  <a:srgbClr val="191918"/>
                </a:solidFill>
                <a:effectLst/>
                <a:latin typeface="Arial" panose="020B0604020202020204" pitchFamily="34" charset="0"/>
              </a:rPr>
              <a:t>he parent is asked to provide the student’s information. Since the student has not started a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yet, they will receive an email notifying them that a FAFSA form was started on their behalf. The student can then enter the form to provide consent, sign the form, and make any needed corrections.</a:t>
            </a:r>
            <a:endParaRPr lang="en-US"/>
          </a:p>
        </p:txBody>
      </p:sp>
      <p:pic>
        <p:nvPicPr>
          <p:cNvPr id="4" name="Picture 3" descr="Screenshot of the student information   section of the FAFSA form. There are textboxes for the parent to enter the student’s information, including name, date of birth, Social Security number, email address, and mobile phone number.">
            <a:extLst>
              <a:ext uri="{FF2B5EF4-FFF2-40B4-BE49-F238E27FC236}">
                <a16:creationId xmlns:a16="http://schemas.microsoft.com/office/drawing/2014/main" id="{4528CF19-BDA7-3EA3-A4B2-E6FF5F7EF36C}"/>
              </a:ext>
            </a:extLst>
          </p:cNvPr>
          <p:cNvPicPr>
            <a:picLocks noChangeAspect="1"/>
          </p:cNvPicPr>
          <p:nvPr/>
        </p:nvPicPr>
        <p:blipFill>
          <a:blip r:embed="rId3"/>
          <a:stretch>
            <a:fillRect/>
          </a:stretch>
        </p:blipFill>
        <p:spPr>
          <a:xfrm>
            <a:off x="5625084" y="1726692"/>
            <a:ext cx="5829300" cy="424414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75</a:t>
            </a:fld>
            <a:endParaRPr lang="en-US"/>
          </a:p>
        </p:txBody>
      </p:sp>
    </p:spTree>
    <p:extLst>
      <p:ext uri="{BB962C8B-B14F-4D97-AF65-F5344CB8AC3E}">
        <p14:creationId xmlns:p14="http://schemas.microsoft.com/office/powerpoint/2010/main" val="23222492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Information (Continued)</a:t>
            </a:r>
            <a:endParaRPr lang="en-US" altLang="en-US" sz="4250" b="1" i="0" u="none" strike="noStrike" kern="1200" cap="none" spc="0" normalizeH="0" baseline="0" noProof="0">
              <a:ln>
                <a:noFill/>
              </a:ln>
              <a:effectLst/>
              <a:uLnTx/>
              <a:uFillTx/>
              <a:latin typeface="Oswald"/>
            </a:endParaRPr>
          </a:p>
        </p:txBody>
      </p:sp>
      <p:pic>
        <p:nvPicPr>
          <p:cNvPr id="6" name="Picture 5" descr="Screenshot continuation of the student information section, which has text boxes for the parent to enter the student’s permanent mailing address.">
            <a:extLst>
              <a:ext uri="{FF2B5EF4-FFF2-40B4-BE49-F238E27FC236}">
                <a16:creationId xmlns:a16="http://schemas.microsoft.com/office/drawing/2014/main" id="{AB7C1F8D-72B2-4504-6D9B-EDC047F001B6}"/>
              </a:ext>
            </a:extLst>
          </p:cNvPr>
          <p:cNvPicPr>
            <a:picLocks noChangeAspect="1"/>
          </p:cNvPicPr>
          <p:nvPr/>
        </p:nvPicPr>
        <p:blipFill>
          <a:blip r:embed="rId3"/>
          <a:stretch>
            <a:fillRect/>
          </a:stretch>
        </p:blipFill>
        <p:spPr>
          <a:xfrm>
            <a:off x="3055338" y="1725393"/>
            <a:ext cx="5102481" cy="4446808"/>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76</a:t>
            </a:fld>
            <a:endParaRPr lang="en-US"/>
          </a:p>
        </p:txBody>
      </p:sp>
    </p:spTree>
    <p:extLst>
      <p:ext uri="{BB962C8B-B14F-4D97-AF65-F5344CB8AC3E}">
        <p14:creationId xmlns:p14="http://schemas.microsoft.com/office/powerpoint/2010/main" val="38510604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4400" cap="none" spc="0">
                <a:latin typeface="Oswald"/>
              </a:rPr>
              <a:t>Parent </a:t>
            </a:r>
            <a:r>
              <a:rPr kumimoji="0" lang="en-US" altLang="en-US" sz="4267" b="1" i="0" u="none" strike="noStrike" kern="1200" cap="none" spc="0" normalizeH="0" baseline="0" noProof="0">
                <a:ln>
                  <a:noFill/>
                </a:ln>
                <a:solidFill>
                  <a:schemeClr val="tx1"/>
                </a:solidFill>
                <a:effectLst/>
                <a:uLnTx/>
                <a:uFillTx/>
                <a:latin typeface="Oswald"/>
                <a:ea typeface="+mn-ea"/>
                <a:cs typeface="+mn-cs"/>
              </a:rPr>
              <a:t>Onboarding (1 of 4)</a:t>
            </a:r>
          </a:p>
        </p:txBody>
      </p:sp>
      <p:sp>
        <p:nvSpPr>
          <p:cNvPr id="2" name="TextBox 1">
            <a:extLst>
              <a:ext uri="{FF2B5EF4-FFF2-40B4-BE49-F238E27FC236}">
                <a16:creationId xmlns:a16="http://schemas.microsoft.com/office/drawing/2014/main" id="{AB5D17B8-AEF0-5481-BF08-9C8A14E28096}"/>
              </a:ext>
            </a:extLst>
          </p:cNvPr>
          <p:cNvSpPr txBox="1"/>
          <p:nvPr/>
        </p:nvSpPr>
        <p:spPr>
          <a:xfrm>
            <a:off x="693092" y="1731861"/>
            <a:ext cx="4488507"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When the parent starts the 2024–25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for the first time, they are taken through the FAFSA onboarding process. The first onboarding page provides an overview of the FAFSA form and an accompanying video.</a:t>
            </a:r>
            <a:endParaRPr lang="en-US"/>
          </a:p>
        </p:txBody>
      </p:sp>
      <p:pic>
        <p:nvPicPr>
          <p:cNvPr id="4" name="Picture 2" descr="Screenshot of the first page of the Understanding the FAFSA Form section. A video provides the parent with an overview of the form.">
            <a:extLst>
              <a:ext uri="{FF2B5EF4-FFF2-40B4-BE49-F238E27FC236}">
                <a16:creationId xmlns:a16="http://schemas.microsoft.com/office/drawing/2014/main" id="{36D9402C-AFDB-1BC2-C4D8-FC5DA627E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496" y="1695847"/>
            <a:ext cx="6231835" cy="44809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77</a:t>
            </a:fld>
            <a:endParaRPr lang="en-US"/>
          </a:p>
        </p:txBody>
      </p:sp>
    </p:spTree>
    <p:extLst>
      <p:ext uri="{BB962C8B-B14F-4D97-AF65-F5344CB8AC3E}">
        <p14:creationId xmlns:p14="http://schemas.microsoft.com/office/powerpoint/2010/main" val="22186393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4400" cap="none" spc="0">
                <a:latin typeface="Oswald"/>
              </a:rPr>
              <a:t>Parent </a:t>
            </a:r>
            <a:r>
              <a:rPr kumimoji="0" lang="en-US" altLang="en-US" sz="4267" b="1" i="0" u="none" strike="noStrike" kern="1200" cap="none" spc="0" normalizeH="0" baseline="0" noProof="0">
                <a:ln>
                  <a:noFill/>
                </a:ln>
                <a:solidFill>
                  <a:schemeClr val="tx1"/>
                </a:solidFill>
                <a:effectLst/>
                <a:uLnTx/>
                <a:uFillTx/>
                <a:latin typeface="Oswald"/>
                <a:ea typeface="+mn-ea"/>
                <a:cs typeface="+mn-cs"/>
              </a:rPr>
              <a:t>Onboarding (2 of 4)</a:t>
            </a:r>
          </a:p>
        </p:txBody>
      </p:sp>
      <p:sp>
        <p:nvSpPr>
          <p:cNvPr id="2" name="TextBox 1">
            <a:extLst>
              <a:ext uri="{FF2B5EF4-FFF2-40B4-BE49-F238E27FC236}">
                <a16:creationId xmlns:a16="http://schemas.microsoft.com/office/drawing/2014/main" id="{75BF32BB-95B8-66B8-8C33-61F3F79205C4}"/>
              </a:ext>
            </a:extLst>
          </p:cNvPr>
          <p:cNvSpPr txBox="1"/>
          <p:nvPr/>
        </p:nvSpPr>
        <p:spPr>
          <a:xfrm>
            <a:off x="693092" y="1728592"/>
            <a:ext cx="4488507"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The second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onboarding page provides information about the different roles that may be required to participate in the student’s FAFSA form and documents that may be needed to fill out the form.</a:t>
            </a:r>
            <a:endParaRPr lang="en-US"/>
          </a:p>
        </p:txBody>
      </p:sp>
      <p:pic>
        <p:nvPicPr>
          <p:cNvPr id="4" name="Picture 2" descr="Screenshot of the second page of the Understanding the FAFSA Form section, which explains the expectations of the contributor role when completing the form. The parent is informed that the answers provided will determine if any contributors are identified and that these contributors will need to complete their own sections of the form. Information is also provided on how the student will invite their contributor to complete the required sections of the FAFSA form and that the student will need to provide the contributor’s name, date of birth, Social Security number, and email address. Below that, there’s a list of the documents the parent may need to complete the form, including their tax returns; record of child support received; current balances of cash, savings, and checking accounts; and net worth of investments, businesses, and farms. ">
            <a:extLst>
              <a:ext uri="{FF2B5EF4-FFF2-40B4-BE49-F238E27FC236}">
                <a16:creationId xmlns:a16="http://schemas.microsoft.com/office/drawing/2014/main" id="{A28DAFE9-472A-B111-B0DD-B598C0F39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7868" y="1757357"/>
            <a:ext cx="5549213" cy="441484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78</a:t>
            </a:fld>
            <a:endParaRPr lang="en-US"/>
          </a:p>
        </p:txBody>
      </p:sp>
    </p:spTree>
    <p:extLst>
      <p:ext uri="{BB962C8B-B14F-4D97-AF65-F5344CB8AC3E}">
        <p14:creationId xmlns:p14="http://schemas.microsoft.com/office/powerpoint/2010/main" val="31301916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25731"/>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4400" cap="none" spc="0">
                <a:latin typeface="Oswald"/>
              </a:rPr>
              <a:t>Parent </a:t>
            </a:r>
            <a:r>
              <a:rPr kumimoji="0" lang="en-US" altLang="en-US" sz="4267" b="1" i="0" u="none" strike="noStrike" kern="1200" cap="none" spc="0" normalizeH="0" baseline="0" noProof="0">
                <a:ln>
                  <a:noFill/>
                </a:ln>
                <a:solidFill>
                  <a:schemeClr val="tx1"/>
                </a:solidFill>
                <a:effectLst/>
                <a:uLnTx/>
                <a:uFillTx/>
                <a:latin typeface="Oswald"/>
                <a:ea typeface="+mn-ea"/>
                <a:cs typeface="+mn-cs"/>
              </a:rPr>
              <a:t>Onboarding (3 of 4)</a:t>
            </a:r>
          </a:p>
        </p:txBody>
      </p:sp>
      <p:sp>
        <p:nvSpPr>
          <p:cNvPr id="2" name="TextBox 1">
            <a:extLst>
              <a:ext uri="{FF2B5EF4-FFF2-40B4-BE49-F238E27FC236}">
                <a16:creationId xmlns:a16="http://schemas.microsoft.com/office/drawing/2014/main" id="{C46D3546-E620-ABAA-F37B-9D80B8D8E2E6}"/>
              </a:ext>
            </a:extLst>
          </p:cNvPr>
          <p:cNvSpPr txBox="1"/>
          <p:nvPr/>
        </p:nvSpPr>
        <p:spPr>
          <a:xfrm>
            <a:off x="683490" y="1721113"/>
            <a:ext cx="4498109"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The third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onboarding page provides information about the types of questions the parent can expect to see and how they can get additional help with filling out the FAFSA form.</a:t>
            </a:r>
            <a:r>
              <a:rPr lang="en-US" sz="1800" b="0" i="0">
                <a:solidFill>
                  <a:srgbClr val="191918"/>
                </a:solidFill>
                <a:effectLst/>
                <a:latin typeface="Arial" panose="020B0604020202020204" pitchFamily="34" charset="0"/>
              </a:rPr>
              <a:t>​</a:t>
            </a:r>
            <a:endParaRPr lang="en-US">
              <a:cs typeface="Calibri"/>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79</a:t>
            </a:fld>
            <a:endParaRPr lang="en-US"/>
          </a:p>
        </p:txBody>
      </p:sp>
      <p:pic>
        <p:nvPicPr>
          <p:cNvPr id="3" name="Picture 2" descr="Screenshot of the third page of the Understanding the FAFSA Form section, which reminds the parent of what to expect when completing the form. This includes the estimated time of one hour and that the parent will be able to save the form and return later if needed. The parent is informed that every contributor must provide consent for the student to be eligible for federal student aid. With consent, federal tax information will be transferred directly into the form from the Internal Revenue Service. ">
            <a:extLst>
              <a:ext uri="{FF2B5EF4-FFF2-40B4-BE49-F238E27FC236}">
                <a16:creationId xmlns:a16="http://schemas.microsoft.com/office/drawing/2014/main" id="{71A96FBC-24DF-83CA-F830-FC9DF6085918}"/>
              </a:ext>
            </a:extLst>
          </p:cNvPr>
          <p:cNvPicPr>
            <a:picLocks noChangeAspect="1"/>
          </p:cNvPicPr>
          <p:nvPr/>
        </p:nvPicPr>
        <p:blipFill>
          <a:blip r:embed="rId3"/>
          <a:stretch>
            <a:fillRect/>
          </a:stretch>
        </p:blipFill>
        <p:spPr>
          <a:xfrm>
            <a:off x="5600700" y="1737828"/>
            <a:ext cx="6382353" cy="3013722"/>
          </a:xfrm>
          <a:prstGeom prst="rect">
            <a:avLst/>
          </a:prstGeom>
          <a:ln w="12700">
            <a:solidFill>
              <a:schemeClr val="tx1"/>
            </a:solidFill>
          </a:ln>
        </p:spPr>
      </p:pic>
    </p:spTree>
    <p:extLst>
      <p:ext uri="{BB962C8B-B14F-4D97-AF65-F5344CB8AC3E}">
        <p14:creationId xmlns:p14="http://schemas.microsoft.com/office/powerpoint/2010/main" val="3078937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Dependent Student Onboarding (4 of 4)</a:t>
            </a:r>
          </a:p>
        </p:txBody>
      </p:sp>
      <p:sp>
        <p:nvSpPr>
          <p:cNvPr id="2" name="TextBox 1">
            <a:extLst>
              <a:ext uri="{FF2B5EF4-FFF2-40B4-BE49-F238E27FC236}">
                <a16:creationId xmlns:a16="http://schemas.microsoft.com/office/drawing/2014/main" id="{F6AA64C4-3B56-6771-B8B0-4F849D0C23CC}"/>
              </a:ext>
            </a:extLst>
          </p:cNvPr>
          <p:cNvSpPr txBox="1"/>
          <p:nvPr/>
        </p:nvSpPr>
        <p:spPr>
          <a:xfrm>
            <a:off x="668350" y="1719626"/>
            <a:ext cx="4419121" cy="2533963"/>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last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what to expect once the FAFSA form is completed and submitted. On this page, the student can select "Start the FAFSA form" to begin. </a:t>
            </a:r>
          </a:p>
          <a:p>
            <a:pPr>
              <a:lnSpc>
                <a:spcPct val="150000"/>
              </a:lnSpc>
            </a:pPr>
            <a:endParaRPr lang="en-US">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8</a:t>
            </a:fld>
            <a:endParaRPr lang="en-US"/>
          </a:p>
        </p:txBody>
      </p:sp>
      <p:pic>
        <p:nvPicPr>
          <p:cNvPr id="12290" name="Picture 2" descr="Screenshot of the final page of the Understanding the FAFSA Form section, which informs the student that they can check the status of their FAFSA form and make corrections after submission. Information is provided about what to expect after the form is completed. This includes that it takes one to three days to process the application, that the student will receive a FAFSA Submission Summary and their Student Aid Index, and that the schools listed on the form will create financial aid packages. Below that, there is a button to “Start the FAFSA form.”">
            <a:extLst>
              <a:ext uri="{FF2B5EF4-FFF2-40B4-BE49-F238E27FC236}">
                <a16:creationId xmlns:a16="http://schemas.microsoft.com/office/drawing/2014/main" id="{58F09D29-F7F1-1E07-D243-2DFB8A15D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141" y="1719626"/>
            <a:ext cx="6260875" cy="37382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9901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25731"/>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4400" cap="none" spc="0">
                <a:latin typeface="Oswald"/>
              </a:rPr>
              <a:t>Parent </a:t>
            </a:r>
            <a:r>
              <a:rPr kumimoji="0" lang="en-US" altLang="en-US" sz="4267" b="1" i="0" u="none" strike="noStrike" kern="1200" cap="none" spc="0" normalizeH="0" baseline="0" noProof="0">
                <a:ln>
                  <a:noFill/>
                </a:ln>
                <a:solidFill>
                  <a:schemeClr val="tx1"/>
                </a:solidFill>
                <a:effectLst/>
                <a:uLnTx/>
                <a:uFillTx/>
                <a:latin typeface="Oswald"/>
                <a:ea typeface="+mn-ea"/>
                <a:cs typeface="+mn-cs"/>
              </a:rPr>
              <a:t>Onboarding (4 of 4)</a:t>
            </a:r>
          </a:p>
        </p:txBody>
      </p:sp>
      <p:sp>
        <p:nvSpPr>
          <p:cNvPr id="2" name="TextBox 1">
            <a:extLst>
              <a:ext uri="{FF2B5EF4-FFF2-40B4-BE49-F238E27FC236}">
                <a16:creationId xmlns:a16="http://schemas.microsoft.com/office/drawing/2014/main" id="{6E671583-3236-B52C-7957-3D86BD77AD57}"/>
              </a:ext>
            </a:extLst>
          </p:cNvPr>
          <p:cNvSpPr txBox="1"/>
          <p:nvPr/>
        </p:nvSpPr>
        <p:spPr>
          <a:xfrm>
            <a:off x="666230" y="1732929"/>
            <a:ext cx="4305627"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The final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onboarding page provides information about what to expect once the FAFSA form is completed and submitted. On this page, the parent can select "Start the FAFSA form" to begin. </a:t>
            </a:r>
            <a:r>
              <a:rPr lang="en-US">
                <a:cs typeface="Calibri"/>
              </a:rPr>
              <a:t> </a:t>
            </a:r>
            <a:endParaRPr lang="en-US"/>
          </a:p>
        </p:txBody>
      </p:sp>
      <p:sp>
        <p:nvSpPr>
          <p:cNvPr id="5" name="Slide Number Placeholder 4"/>
          <p:cNvSpPr>
            <a:spLocks noGrp="1"/>
          </p:cNvSpPr>
          <p:nvPr>
            <p:ph type="sldNum" sz="quarter" idx="4"/>
          </p:nvPr>
        </p:nvSpPr>
        <p:spPr/>
        <p:txBody>
          <a:bodyPr/>
          <a:lstStyle/>
          <a:p>
            <a:fld id="{234755BD-B4AC-9044-BCE4-27904766F8BB}" type="slidenum">
              <a:rPr lang="en-US" smtClean="0"/>
              <a:pPr/>
              <a:t>80</a:t>
            </a:fld>
            <a:endParaRPr lang="en-US"/>
          </a:p>
        </p:txBody>
      </p:sp>
      <p:pic>
        <p:nvPicPr>
          <p:cNvPr id="3" name="Picture 2" descr="Screenshot of the final page of the Understanding the FAFSA Form section, which informs the parent that they can check the status of the student's FAFSA form and make corrections after submission. Information is provided about what to expect after the form is completed. This includes that it takes one to three days to process the application, that the student will receive a FAFSA Submission Summary and their Student Aid Index, and that the schools listed on the form will create financial aid packages. Below that, there is a button to “Start the FAFSA form.”">
            <a:extLst>
              <a:ext uri="{FF2B5EF4-FFF2-40B4-BE49-F238E27FC236}">
                <a16:creationId xmlns:a16="http://schemas.microsoft.com/office/drawing/2014/main" id="{2B317EF9-CC0A-09B1-85B9-0697E7E1F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6938" y="1740101"/>
            <a:ext cx="6363930" cy="380351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9088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Identity Information</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705285" y="1716169"/>
            <a:ext cx="4476315" cy="4195957"/>
          </a:xfrm>
          <a:prstGeom prst="rect">
            <a:avLst/>
          </a:prstGeom>
          <a:noFill/>
        </p:spPr>
        <p:txBody>
          <a:bodyPr wrap="square" rtlCol="0">
            <a:spAutoFit/>
          </a:bodyPr>
          <a:lstStyle/>
          <a:p>
            <a:pPr>
              <a:lnSpc>
                <a:spcPct val="150000"/>
              </a:lnSpc>
            </a:pPr>
            <a:r>
              <a:rPr lang="en-US"/>
              <a:t>After starting the FAFSA</a:t>
            </a:r>
            <a:r>
              <a:rPr lang="en-US" baseline="30000"/>
              <a:t>®</a:t>
            </a:r>
            <a:r>
              <a:rPr lang="en-US"/>
              <a:t> form, the parent sees the first page within the student section. The parent can verify that the student’s personal information is correct. To update any of the personal information, the student must access their Account Settings on </a:t>
            </a:r>
            <a:r>
              <a:rPr lang="en-US" sz="1800" b="0" i="0" u="sng" strike="noStrike">
                <a:solidFill>
                  <a:srgbClr val="191918"/>
                </a:solidFill>
                <a:effectLst/>
                <a:latin typeface="Arial" panose="020B0604020202020204" pitchFamily="34" charset="0"/>
                <a:hlinkClick r:id="rId3"/>
              </a:rPr>
              <a:t>StudentAid.gov</a:t>
            </a:r>
            <a:r>
              <a:rPr lang="en-US"/>
              <a:t>. For fields related to the student’s mobile phone number and mailing address, the parent can edit them directly on this page. </a:t>
            </a:r>
          </a:p>
        </p:txBody>
      </p:sp>
      <p:pic>
        <p:nvPicPr>
          <p:cNvPr id="3" name="Picture 2" descr="Screenshot of the Student Identity Information section of the FAFSA form. Student information, including name, date of birth, Social Security number, email address, and mobile phone number, are displayed for the parent to verify.">
            <a:extLst>
              <a:ext uri="{FF2B5EF4-FFF2-40B4-BE49-F238E27FC236}">
                <a16:creationId xmlns:a16="http://schemas.microsoft.com/office/drawing/2014/main" id="{F9C876EB-C420-4B59-99C9-6F931D1E0212}"/>
              </a:ext>
            </a:extLst>
          </p:cNvPr>
          <p:cNvPicPr>
            <a:picLocks noChangeAspect="1"/>
          </p:cNvPicPr>
          <p:nvPr/>
        </p:nvPicPr>
        <p:blipFill>
          <a:blip r:embed="rId4"/>
          <a:stretch>
            <a:fillRect/>
          </a:stretch>
        </p:blipFill>
        <p:spPr>
          <a:xfrm>
            <a:off x="5574604" y="1733521"/>
            <a:ext cx="6101478" cy="2984946"/>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81</a:t>
            </a:fld>
            <a:endParaRPr lang="en-US"/>
          </a:p>
        </p:txBody>
      </p:sp>
    </p:spTree>
    <p:extLst>
      <p:ext uri="{BB962C8B-B14F-4D97-AF65-F5344CB8AC3E}">
        <p14:creationId xmlns:p14="http://schemas.microsoft.com/office/powerpoint/2010/main" val="421264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Identity Information (Continued)</a:t>
            </a:r>
            <a:endParaRPr kumimoji="0" lang="en-US" altLang="en-US" sz="4267" b="1" i="0" u="none" strike="noStrike" kern="1200" cap="none" spc="0" normalizeH="0" baseline="0" noProof="0">
              <a:ln>
                <a:noFill/>
              </a:ln>
              <a:effectLst/>
              <a:uLnTx/>
              <a:uFillTx/>
              <a:latin typeface="Oswald"/>
              <a:ea typeface="+mn-ea"/>
              <a:cs typeface="+mn-cs"/>
            </a:endParaRPr>
          </a:p>
        </p:txBody>
      </p:sp>
      <p:pic>
        <p:nvPicPr>
          <p:cNvPr id="6" name="Picture 5" descr="Screenshot continuation of the Student Identity Information section, which has text boxes for the parent to enter the student’s permanent mailing address.">
            <a:extLst>
              <a:ext uri="{FF2B5EF4-FFF2-40B4-BE49-F238E27FC236}">
                <a16:creationId xmlns:a16="http://schemas.microsoft.com/office/drawing/2014/main" id="{E4E9C78C-8C3F-3153-86BD-79798966401C}"/>
              </a:ext>
            </a:extLst>
          </p:cNvPr>
          <p:cNvPicPr>
            <a:picLocks noChangeAspect="1"/>
          </p:cNvPicPr>
          <p:nvPr/>
        </p:nvPicPr>
        <p:blipFill>
          <a:blip r:embed="rId3"/>
          <a:stretch>
            <a:fillRect/>
          </a:stretch>
        </p:blipFill>
        <p:spPr>
          <a:xfrm>
            <a:off x="2114928" y="1722743"/>
            <a:ext cx="6971543" cy="445799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82</a:t>
            </a:fld>
            <a:endParaRPr lang="en-US"/>
          </a:p>
        </p:txBody>
      </p:sp>
    </p:spTree>
    <p:extLst>
      <p:ext uri="{BB962C8B-B14F-4D97-AF65-F5344CB8AC3E}">
        <p14:creationId xmlns:p14="http://schemas.microsoft.com/office/powerpoint/2010/main" val="9464178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State of Legal Residence</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6" name="TextBox 5">
            <a:extLst>
              <a:ext uri="{FF2B5EF4-FFF2-40B4-BE49-F238E27FC236}">
                <a16:creationId xmlns:a16="http://schemas.microsoft.com/office/drawing/2014/main" id="{FE17F36B-48FB-0CFD-873E-24CB59513966}"/>
              </a:ext>
            </a:extLst>
          </p:cNvPr>
          <p:cNvSpPr txBox="1"/>
          <p:nvPr/>
        </p:nvSpPr>
        <p:spPr>
          <a:xfrm>
            <a:off x="694805" y="1722104"/>
            <a:ext cx="4415355" cy="2118465"/>
          </a:xfrm>
          <a:prstGeom prst="rect">
            <a:avLst/>
          </a:prstGeom>
          <a:noFill/>
        </p:spPr>
        <p:txBody>
          <a:bodyPr wrap="square" lIns="91440" tIns="45720" rIns="91440" bIns="45720" rtlCol="0" anchor="t">
            <a:spAutoFit/>
          </a:bodyPr>
          <a:lstStyle/>
          <a:p>
            <a:pPr>
              <a:lnSpc>
                <a:spcPct val="150000"/>
              </a:lnSpc>
            </a:pPr>
            <a:r>
              <a:rPr lang="en-US" sz="1800" b="0" i="0" u="none" strike="noStrike">
                <a:solidFill>
                  <a:srgbClr val="191918"/>
                </a:solidFill>
                <a:effectLst/>
                <a:latin typeface="Arial" panose="020B0604020202020204" pitchFamily="34" charset="0"/>
              </a:rPr>
              <a:t>The parent is asked about the student’s state of legal residence. The parent selects the state from a dropdown box and provides the month and year when the student became a legal resident.</a:t>
            </a:r>
            <a:endParaRPr lang="en-US">
              <a:cs typeface="Calibri"/>
            </a:endParaRPr>
          </a:p>
        </p:txBody>
      </p:sp>
      <p:pic>
        <p:nvPicPr>
          <p:cNvPr id="3" name="Picture 2" descr="Screenshot continuation of the Student Identity Information section, which has a drop-down menu for the parent to select the student’s state of legal residence. There is a text box for the parent to enter the month and year the student became a resident of that state.">
            <a:extLst>
              <a:ext uri="{FF2B5EF4-FFF2-40B4-BE49-F238E27FC236}">
                <a16:creationId xmlns:a16="http://schemas.microsoft.com/office/drawing/2014/main" id="{F2979040-EA98-5A6B-5256-5AE5E045606C}"/>
              </a:ext>
            </a:extLst>
          </p:cNvPr>
          <p:cNvPicPr>
            <a:picLocks noChangeAspect="1"/>
          </p:cNvPicPr>
          <p:nvPr/>
        </p:nvPicPr>
        <p:blipFill>
          <a:blip r:embed="rId3"/>
          <a:stretch>
            <a:fillRect/>
          </a:stretch>
        </p:blipFill>
        <p:spPr>
          <a:xfrm>
            <a:off x="5521644" y="1722105"/>
            <a:ext cx="6120830" cy="277674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83</a:t>
            </a:fld>
            <a:endParaRPr lang="en-US"/>
          </a:p>
        </p:txBody>
      </p:sp>
    </p:spTree>
    <p:extLst>
      <p:ext uri="{BB962C8B-B14F-4D97-AF65-F5344CB8AC3E}">
        <p14:creationId xmlns:p14="http://schemas.microsoft.com/office/powerpoint/2010/main" val="1989155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9888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800" cap="none" spc="0">
                <a:latin typeface="Oswald"/>
              </a:rPr>
              <a:t>Introduction: Parent’s Student Personal Circumstances</a:t>
            </a:r>
            <a:endParaRPr kumimoji="0" lang="en-US" altLang="en-US" sz="38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7BF51A3-899D-79AA-4FAF-B5D9AE42B132}"/>
              </a:ext>
            </a:extLst>
          </p:cNvPr>
          <p:cNvSpPr txBox="1"/>
          <p:nvPr/>
        </p:nvSpPr>
        <p:spPr>
          <a:xfrm>
            <a:off x="693093" y="1733896"/>
            <a:ext cx="4134939"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This is the first page within the Student Personal Circumstances section. It provides an overview of the section. </a:t>
            </a:r>
            <a:endParaRPr lang="en-US">
              <a:latin typeface="Arial"/>
            </a:endParaRPr>
          </a:p>
        </p:txBody>
      </p:sp>
      <p:pic>
        <p:nvPicPr>
          <p:cNvPr id="3" name="Picture 2" descr="Screenshot of the introduction page to the Student Personal Circumstances section. The parent is reminded that the information they provide can affect the amount of financial aid the student receives, and that additional information may be required based on the answers given.">
            <a:extLst>
              <a:ext uri="{FF2B5EF4-FFF2-40B4-BE49-F238E27FC236}">
                <a16:creationId xmlns:a16="http://schemas.microsoft.com/office/drawing/2014/main" id="{7BEA759F-7AE7-FDB1-711D-CC88675D26E0}"/>
              </a:ext>
            </a:extLst>
          </p:cNvPr>
          <p:cNvPicPr>
            <a:picLocks noChangeAspect="1"/>
          </p:cNvPicPr>
          <p:nvPr/>
        </p:nvPicPr>
        <p:blipFill>
          <a:blip r:embed="rId3"/>
          <a:stretch>
            <a:fillRect/>
          </a:stretch>
        </p:blipFill>
        <p:spPr>
          <a:xfrm>
            <a:off x="5330281" y="1730590"/>
            <a:ext cx="6308839" cy="2658529"/>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84</a:t>
            </a:fld>
            <a:endParaRPr lang="en-US"/>
          </a:p>
        </p:txBody>
      </p:sp>
    </p:spTree>
    <p:extLst>
      <p:ext uri="{BB962C8B-B14F-4D97-AF65-F5344CB8AC3E}">
        <p14:creationId xmlns:p14="http://schemas.microsoft.com/office/powerpoint/2010/main" val="39118069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Marital Status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DC2859A-6151-554A-BC79-19A4D9EE3DE3}"/>
              </a:ext>
            </a:extLst>
          </p:cNvPr>
          <p:cNvSpPr txBox="1"/>
          <p:nvPr/>
        </p:nvSpPr>
        <p:spPr>
          <a:xfrm>
            <a:off x="688848" y="1714500"/>
            <a:ext cx="4224528"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parent is asked about the student’s marital status. The parent selects the "Single (Never Married)" option. </a:t>
            </a:r>
            <a:endParaRPr lang="en-US">
              <a:latin typeface="Arial"/>
            </a:endParaRPr>
          </a:p>
        </p:txBody>
      </p:sp>
      <p:pic>
        <p:nvPicPr>
          <p:cNvPr id="3" name="Picture 2" descr="Screenshot of the first page of the Student Personal Circumstances section, which asks the parent to select the student’s marital status: “Single (never married),” “Married (not separated),” “Remarried,” “Separated,” “Divorced,” or “Widowed.”">
            <a:extLst>
              <a:ext uri="{FF2B5EF4-FFF2-40B4-BE49-F238E27FC236}">
                <a16:creationId xmlns:a16="http://schemas.microsoft.com/office/drawing/2014/main" id="{E0453DEC-A64D-1AA1-C616-B0B8B4D537A8}"/>
              </a:ext>
            </a:extLst>
          </p:cNvPr>
          <p:cNvPicPr>
            <a:picLocks noChangeAspect="1"/>
          </p:cNvPicPr>
          <p:nvPr/>
        </p:nvPicPr>
        <p:blipFill>
          <a:blip r:embed="rId3"/>
          <a:stretch>
            <a:fillRect/>
          </a:stretch>
        </p:blipFill>
        <p:spPr>
          <a:xfrm>
            <a:off x="5388864" y="1714499"/>
            <a:ext cx="6283651" cy="394187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85</a:t>
            </a:fld>
            <a:endParaRPr lang="en-US"/>
          </a:p>
        </p:txBody>
      </p:sp>
    </p:spTree>
    <p:extLst>
      <p:ext uri="{BB962C8B-B14F-4D97-AF65-F5344CB8AC3E}">
        <p14:creationId xmlns:p14="http://schemas.microsoft.com/office/powerpoint/2010/main" val="8879348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College or Career School Plans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48FDD7F-AFEE-CA61-7555-AD8002018BCB}"/>
              </a:ext>
            </a:extLst>
          </p:cNvPr>
          <p:cNvSpPr txBox="1"/>
          <p:nvPr/>
        </p:nvSpPr>
        <p:spPr>
          <a:xfrm>
            <a:off x="693092" y="1732942"/>
            <a:ext cx="4232475"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about the student’s college grade level for the 2024–25 school year and if the student will have their first bachelor’s degree. The parent selects that the student will be a "First Year (freshman)" and that they will not have their first bachelor’s degree. </a:t>
            </a:r>
            <a:endParaRPr lang="en-US"/>
          </a:p>
        </p:txBody>
      </p:sp>
      <p:pic>
        <p:nvPicPr>
          <p:cNvPr id="2050" name="Picture 2" descr="Screenshot continuation of the Student Personal Circumstances section, which asks the parent what college grade level the student will be beginning in the 2024–25 school year. Below that, the parent is asked if the student will have their first bachelor’s degree when the school year begins.  ">
            <a:extLst>
              <a:ext uri="{FF2B5EF4-FFF2-40B4-BE49-F238E27FC236}">
                <a16:creationId xmlns:a16="http://schemas.microsoft.com/office/drawing/2014/main" id="{2A6CD910-E2F6-565D-C243-596E55B97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668" y="1732942"/>
            <a:ext cx="5898208" cy="390561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86</a:t>
            </a:fld>
            <a:endParaRPr lang="en-US"/>
          </a:p>
        </p:txBody>
      </p:sp>
    </p:spTree>
    <p:extLst>
      <p:ext uri="{BB962C8B-B14F-4D97-AF65-F5344CB8AC3E}">
        <p14:creationId xmlns:p14="http://schemas.microsoft.com/office/powerpoint/2010/main" val="10871113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Personal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53726E0-5C6E-1532-299D-65CCADD70E88}"/>
              </a:ext>
            </a:extLst>
          </p:cNvPr>
          <p:cNvSpPr txBox="1"/>
          <p:nvPr/>
        </p:nvSpPr>
        <p:spPr>
          <a:xfrm>
            <a:off x="693092" y="1730444"/>
            <a:ext cx="4488507"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if any of the listed personal circumstances apply to the student. The parent selects the "None of these apply" option.</a:t>
            </a:r>
            <a:endParaRPr lang="en-US"/>
          </a:p>
        </p:txBody>
      </p:sp>
      <p:pic>
        <p:nvPicPr>
          <p:cNvPr id="6" name="Picture 5" descr="Screenshot continuation of the Student Personal Circumstances section, which lists a series of statements that may apply to the student. These statements include military status, having children or other dependents, and dependency status (orphan, ward of the state, foster care, emancipated minor, and/or under a guardianship). The parent is asked to select all that apply to the student. ">
            <a:extLst>
              <a:ext uri="{FF2B5EF4-FFF2-40B4-BE49-F238E27FC236}">
                <a16:creationId xmlns:a16="http://schemas.microsoft.com/office/drawing/2014/main" id="{14412A07-009D-7269-1D32-D2544CAA0999}"/>
              </a:ext>
            </a:extLst>
          </p:cNvPr>
          <p:cNvPicPr>
            <a:picLocks noChangeAspect="1"/>
          </p:cNvPicPr>
          <p:nvPr/>
        </p:nvPicPr>
        <p:blipFill>
          <a:blip r:embed="rId3"/>
          <a:stretch>
            <a:fillRect/>
          </a:stretch>
        </p:blipFill>
        <p:spPr>
          <a:xfrm>
            <a:off x="6111920" y="1714500"/>
            <a:ext cx="4870156" cy="445770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87</a:t>
            </a:fld>
            <a:endParaRPr lang="en-US"/>
          </a:p>
        </p:txBody>
      </p:sp>
    </p:spTree>
    <p:extLst>
      <p:ext uri="{BB962C8B-B14F-4D97-AF65-F5344CB8AC3E}">
        <p14:creationId xmlns:p14="http://schemas.microsoft.com/office/powerpoint/2010/main" val="12896207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Other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93093" y="1713778"/>
            <a:ext cx="4134939"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parent is asked if the student was homeless or at risk of being homeless. The parent selects "No."</a:t>
            </a:r>
            <a:endParaRPr lang="en-US">
              <a:latin typeface="Arial"/>
            </a:endParaRPr>
          </a:p>
        </p:txBody>
      </p:sp>
      <p:sp>
        <p:nvSpPr>
          <p:cNvPr id="5" name="Slide Number Placeholder 4"/>
          <p:cNvSpPr>
            <a:spLocks noGrp="1"/>
          </p:cNvSpPr>
          <p:nvPr>
            <p:ph type="sldNum" sz="quarter" idx="4"/>
          </p:nvPr>
        </p:nvSpPr>
        <p:spPr/>
        <p:txBody>
          <a:bodyPr/>
          <a:lstStyle/>
          <a:p>
            <a:fld id="{234755BD-B4AC-9044-BCE4-27904766F8BB}" type="slidenum">
              <a:rPr lang="en-US" smtClean="0"/>
              <a:pPr/>
              <a:t>88</a:t>
            </a:fld>
            <a:endParaRPr lang="en-US"/>
          </a:p>
        </p:txBody>
      </p:sp>
      <p:pic>
        <p:nvPicPr>
          <p:cNvPr id="3074" name="Picture 2" descr="Screenshot continuation of the Student Personal Circumstances section, which asks the parent if the student was homeless or self-supporting and at risk for homelessness on or after July 1, 2023.">
            <a:extLst>
              <a:ext uri="{FF2B5EF4-FFF2-40B4-BE49-F238E27FC236}">
                <a16:creationId xmlns:a16="http://schemas.microsoft.com/office/drawing/2014/main" id="{FDD1F6AC-31E1-C221-1705-2F3E0EE294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5817" y="1714501"/>
            <a:ext cx="6541233" cy="250720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5082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Parent’s Student Unusual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1274AF-25DA-3423-B109-B04FE17C3957}"/>
              </a:ext>
            </a:extLst>
          </p:cNvPr>
          <p:cNvSpPr txBox="1"/>
          <p:nvPr/>
        </p:nvSpPr>
        <p:spPr>
          <a:xfrm>
            <a:off x="693093" y="1717018"/>
            <a:ext cx="4208091"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parent is asked if unusual circumstances prevent the student from contacting their parent(s). The parent selects "No."</a:t>
            </a:r>
            <a:endParaRPr lang="en-US">
              <a:latin typeface="Arial"/>
            </a:endParaRPr>
          </a:p>
        </p:txBody>
      </p:sp>
      <p:pic>
        <p:nvPicPr>
          <p:cNvPr id="3" name="Picture 2" descr="Screenshot continuation of the Student Personal Circumstances section, which asks if unusual circumstances prevent the student from contacting their parents or if contacting the parents would pose a risk to the student. A person experiencing unusual circumstances may have left home due to an abusive environment, been abandoned, been granted refugee or asylee status, been a victim of human trafficking, or been incarcerated. ">
            <a:extLst>
              <a:ext uri="{FF2B5EF4-FFF2-40B4-BE49-F238E27FC236}">
                <a16:creationId xmlns:a16="http://schemas.microsoft.com/office/drawing/2014/main" id="{03AA8C33-725C-4C28-706B-02408783F89B}"/>
              </a:ext>
            </a:extLst>
          </p:cNvPr>
          <p:cNvPicPr>
            <a:picLocks noChangeAspect="1"/>
          </p:cNvPicPr>
          <p:nvPr/>
        </p:nvPicPr>
        <p:blipFill>
          <a:blip r:embed="rId3"/>
          <a:stretch>
            <a:fillRect/>
          </a:stretch>
        </p:blipFill>
        <p:spPr>
          <a:xfrm>
            <a:off x="5546071" y="1729210"/>
            <a:ext cx="5879684" cy="4147334"/>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89</a:t>
            </a:fld>
            <a:endParaRPr lang="en-US"/>
          </a:p>
        </p:txBody>
      </p:sp>
    </p:spTree>
    <p:extLst>
      <p:ext uri="{BB962C8B-B14F-4D97-AF65-F5344CB8AC3E}">
        <p14:creationId xmlns:p14="http://schemas.microsoft.com/office/powerpoint/2010/main" val="1302163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Identity Information</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676751" y="1726614"/>
            <a:ext cx="4609623" cy="3364960"/>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is the first page within the student section. The student can verify that their personal information is correct. To update any of the personal information, the student must access their Account Settings on </a:t>
            </a:r>
            <a:r>
              <a:rPr lang="en-US" err="1">
                <a:latin typeface="Arial" panose="020B0604020202020204" pitchFamily="34" charset="0"/>
                <a:cs typeface="Arial" panose="020B0604020202020204" pitchFamily="34" charset="0"/>
              </a:rPr>
              <a:t>StudentAid.gov</a:t>
            </a:r>
            <a:r>
              <a:rPr lang="en-US">
                <a:latin typeface="Arial" panose="020B0604020202020204" pitchFamily="34" charset="0"/>
                <a:cs typeface="Arial" panose="020B0604020202020204" pitchFamily="34" charset="0"/>
              </a:rPr>
              <a:t>. For fields related to the student’s mailing address, the student can edit them directly on this page. </a:t>
            </a:r>
          </a:p>
        </p:txBody>
      </p:sp>
      <p:pic>
        <p:nvPicPr>
          <p:cNvPr id="3" name="Picture 2" descr="Screenshot of the Student Identity Information section of the FAFSA form. Student information, including name, date of birth, Social Security number, email address, and mobile phone number, are displayed to verify. ">
            <a:extLst>
              <a:ext uri="{FF2B5EF4-FFF2-40B4-BE49-F238E27FC236}">
                <a16:creationId xmlns:a16="http://schemas.microsoft.com/office/drawing/2014/main" id="{F9C876EB-C420-4B59-99C9-6F931D1E0212}"/>
              </a:ext>
            </a:extLst>
          </p:cNvPr>
          <p:cNvPicPr>
            <a:picLocks noChangeAspect="1"/>
          </p:cNvPicPr>
          <p:nvPr/>
        </p:nvPicPr>
        <p:blipFill>
          <a:blip r:embed="rId3"/>
          <a:stretch>
            <a:fillRect/>
          </a:stretch>
        </p:blipFill>
        <p:spPr>
          <a:xfrm>
            <a:off x="5597652" y="1720623"/>
            <a:ext cx="6152951" cy="3010127"/>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9</a:t>
            </a:fld>
            <a:endParaRPr lang="en-US"/>
          </a:p>
        </p:txBody>
      </p:sp>
    </p:spTree>
    <p:extLst>
      <p:ext uri="{BB962C8B-B14F-4D97-AF65-F5344CB8AC3E}">
        <p14:creationId xmlns:p14="http://schemas.microsoft.com/office/powerpoint/2010/main" val="24039614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709" y="61107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700" cap="none" spc="0">
                <a:latin typeface="Oswald"/>
              </a:rPr>
              <a:t>Parent’s Student Dependency Status: Dependent Student</a:t>
            </a:r>
            <a:endParaRPr kumimoji="0" lang="en-US" altLang="en-US" sz="37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80901" y="1720243"/>
            <a:ext cx="4500699"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Based on the answers provided by the parent, the student is considered a dependent </a:t>
            </a:r>
            <a:r>
              <a:rPr lang="en-US" sz="1800" b="0" i="0" u="none" strike="noStrike">
                <a:solidFill>
                  <a:srgbClr val="191918"/>
                </a:solidFill>
                <a:effectLst/>
                <a:highlight>
                  <a:srgbClr val="FFFFFF"/>
                </a:highlight>
                <a:latin typeface="Arial" panose="020B0604020202020204" pitchFamily="34" charset="0"/>
              </a:rPr>
              <a:t>student. The parent is asked if they want a financial aid administrator to determine the student’s eligibility for a Direct Unsubsidized Loan only. This is an option if they are unwilling to provide their information. The parent selects "No." </a:t>
            </a:r>
            <a:endParaRPr lang="en-US">
              <a:highlight>
                <a:srgbClr val="FFFFFF"/>
              </a:highlight>
            </a:endParaRPr>
          </a:p>
        </p:txBody>
      </p:sp>
      <p:pic>
        <p:nvPicPr>
          <p:cNvPr id="3" name="Picture 2" descr="Screenshot that informs the parent that, based on their answers in the previous section, the student is determined to be a dependent student. Below that, the parent is asked if they would like the school to determine the student’s eligibility  for a Direct Unsubsidized Loan only.">
            <a:extLst>
              <a:ext uri="{FF2B5EF4-FFF2-40B4-BE49-F238E27FC236}">
                <a16:creationId xmlns:a16="http://schemas.microsoft.com/office/drawing/2014/main" id="{82D8BA48-F5EF-36A1-DE29-293B37CB2384}"/>
              </a:ext>
            </a:extLst>
          </p:cNvPr>
          <p:cNvPicPr>
            <a:picLocks noChangeAspect="1"/>
          </p:cNvPicPr>
          <p:nvPr/>
        </p:nvPicPr>
        <p:blipFill>
          <a:blip r:embed="rId3"/>
          <a:stretch>
            <a:fillRect/>
          </a:stretch>
        </p:blipFill>
        <p:spPr>
          <a:xfrm>
            <a:off x="5600700" y="1720243"/>
            <a:ext cx="5858580" cy="386369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90</a:t>
            </a:fld>
            <a:endParaRPr lang="en-US"/>
          </a:p>
        </p:txBody>
      </p:sp>
    </p:spTree>
    <p:extLst>
      <p:ext uri="{BB962C8B-B14F-4D97-AF65-F5344CB8AC3E}">
        <p14:creationId xmlns:p14="http://schemas.microsoft.com/office/powerpoint/2010/main" val="6376095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Identity Information</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F2CC06F2-1005-99EC-0716-76019154224C}"/>
              </a:ext>
            </a:extLst>
          </p:cNvPr>
          <p:cNvSpPr txBox="1"/>
          <p:nvPr/>
        </p:nvSpPr>
        <p:spPr>
          <a:xfrm>
            <a:off x="693093" y="1718381"/>
            <a:ext cx="4488507" cy="3780458"/>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This is the first page within the parent section. The parent can verify that their personal information is correct. To update any of the personal information, the parent must access their Account Settings on </a:t>
            </a:r>
            <a:r>
              <a:rPr lang="en-US" sz="1800" b="0" i="0" u="sng" strike="noStrike">
                <a:solidFill>
                  <a:srgbClr val="191918"/>
                </a:solidFill>
                <a:effectLst/>
                <a:latin typeface="Arial" panose="020B0604020202020204" pitchFamily="34" charset="0"/>
                <a:hlinkClick r:id="rId3"/>
              </a:rPr>
              <a:t>StudentAid.gov</a:t>
            </a:r>
            <a:r>
              <a:rPr lang="en-US" sz="1800" b="0" i="0" u="none" strike="noStrike">
                <a:solidFill>
                  <a:srgbClr val="191918"/>
                </a:solidFill>
                <a:effectLst/>
                <a:latin typeface="Arial" panose="020B0604020202020204" pitchFamily="34" charset="0"/>
              </a:rPr>
              <a:t>. For fields related to the parent’s mailing address, the parent can edit them directly on this page. </a:t>
            </a:r>
            <a:endParaRPr lang="en-US" sz="1600"/>
          </a:p>
        </p:txBody>
      </p:sp>
      <p:pic>
        <p:nvPicPr>
          <p:cNvPr id="3" name="Picture 2" descr="Screenshot of the Parent Identity Information section of the FAFSA form. Parent information including name, date of birth, Social Security number, email address, and mobile phone number are displayed to verify.">
            <a:extLst>
              <a:ext uri="{FF2B5EF4-FFF2-40B4-BE49-F238E27FC236}">
                <a16:creationId xmlns:a16="http://schemas.microsoft.com/office/drawing/2014/main" id="{40A2419D-7353-81CF-51C2-2AE00FAA44D6}"/>
              </a:ext>
            </a:extLst>
          </p:cNvPr>
          <p:cNvPicPr>
            <a:picLocks noChangeAspect="1"/>
          </p:cNvPicPr>
          <p:nvPr/>
        </p:nvPicPr>
        <p:blipFill>
          <a:blip r:embed="rId4"/>
          <a:stretch>
            <a:fillRect/>
          </a:stretch>
        </p:blipFill>
        <p:spPr>
          <a:xfrm>
            <a:off x="5503163" y="1706189"/>
            <a:ext cx="6069773" cy="301177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69149" y="6301232"/>
            <a:ext cx="458142" cy="311603"/>
          </a:xfrm>
        </p:spPr>
        <p:txBody>
          <a:bodyPr/>
          <a:lstStyle/>
          <a:p>
            <a:fld id="{234755BD-B4AC-9044-BCE4-27904766F8BB}" type="slidenum">
              <a:rPr lang="en-US" smtClean="0"/>
              <a:pPr/>
              <a:t>91</a:t>
            </a:fld>
            <a:endParaRPr lang="en-US"/>
          </a:p>
        </p:txBody>
      </p:sp>
    </p:spTree>
    <p:extLst>
      <p:ext uri="{BB962C8B-B14F-4D97-AF65-F5344CB8AC3E}">
        <p14:creationId xmlns:p14="http://schemas.microsoft.com/office/powerpoint/2010/main" val="29122848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Identity Information (Continued)</a:t>
            </a:r>
            <a:endParaRPr kumimoji="0" lang="en-US" altLang="en-US" sz="4267" b="1" i="0" u="none" strike="noStrike" kern="1200" cap="none" spc="0" normalizeH="0" baseline="0" noProof="0">
              <a:ln>
                <a:noFill/>
              </a:ln>
              <a:effectLst/>
              <a:uLnTx/>
              <a:uFillTx/>
              <a:latin typeface="Oswald"/>
              <a:ea typeface="+mn-ea"/>
              <a:cs typeface="+mn-cs"/>
            </a:endParaRPr>
          </a:p>
        </p:txBody>
      </p:sp>
      <p:pic>
        <p:nvPicPr>
          <p:cNvPr id="6" name="Picture 5" descr="Screenshot continuation of the Parent Identity Information section, which has text boxes that prompt the parent to enter their permanent mailing address.">
            <a:extLst>
              <a:ext uri="{FF2B5EF4-FFF2-40B4-BE49-F238E27FC236}">
                <a16:creationId xmlns:a16="http://schemas.microsoft.com/office/drawing/2014/main" id="{43A7BF1C-B0FD-4A6C-9E02-7522A00F69FD}"/>
              </a:ext>
            </a:extLst>
          </p:cNvPr>
          <p:cNvPicPr>
            <a:picLocks noChangeAspect="1"/>
          </p:cNvPicPr>
          <p:nvPr/>
        </p:nvPicPr>
        <p:blipFill>
          <a:blip r:embed="rId3"/>
          <a:stretch>
            <a:fillRect/>
          </a:stretch>
        </p:blipFill>
        <p:spPr>
          <a:xfrm>
            <a:off x="2267712" y="1714500"/>
            <a:ext cx="6659216" cy="445755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95652" y="6301231"/>
            <a:ext cx="431638" cy="364611"/>
          </a:xfrm>
        </p:spPr>
        <p:txBody>
          <a:bodyPr/>
          <a:lstStyle/>
          <a:p>
            <a:fld id="{234755BD-B4AC-9044-BCE4-27904766F8BB}" type="slidenum">
              <a:rPr lang="en-US" smtClean="0"/>
              <a:pPr/>
              <a:t>92</a:t>
            </a:fld>
            <a:endParaRPr lang="en-US"/>
          </a:p>
        </p:txBody>
      </p:sp>
    </p:spTree>
    <p:extLst>
      <p:ext uri="{BB962C8B-B14F-4D97-AF65-F5344CB8AC3E}">
        <p14:creationId xmlns:p14="http://schemas.microsoft.com/office/powerpoint/2010/main" val="19625870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Provides Consent</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8161237-6F40-3038-1156-FF6AA6AF1D19}"/>
              </a:ext>
            </a:extLst>
          </p:cNvPr>
          <p:cNvSpPr txBox="1"/>
          <p:nvPr/>
        </p:nvSpPr>
        <p:spPr>
          <a:xfrm>
            <a:off x="680901" y="1733815"/>
            <a:ext cx="4622619" cy="3364960"/>
          </a:xfrm>
          <a:prstGeom prst="rect">
            <a:avLst/>
          </a:prstGeom>
          <a:noFill/>
        </p:spPr>
        <p:txBody>
          <a:bodyPr wrap="square" rtlCol="0">
            <a:spAutoFit/>
          </a:bodyPr>
          <a:lstStyle/>
          <a:p>
            <a:pPr rtl="0">
              <a:lnSpc>
                <a:spcPct val="150000"/>
              </a:lnSpc>
            </a:pPr>
            <a:r>
              <a:rPr lang="en-US" sz="1800" b="0" i="0" u="none" strike="noStrike">
                <a:solidFill>
                  <a:srgbClr val="191918"/>
                </a:solidFill>
                <a:effectLst/>
                <a:latin typeface="Arial" panose="020B0604020202020204" pitchFamily="34" charset="0"/>
              </a:rPr>
              <a:t>This page informs the parent about consent and their federal tax information. By providing consent, the parent’s federal tax information is transferred directly into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from the IRS to help complete the Parent Financials section. The parent selects "Approve" to provide consent and is taken to the next page. </a:t>
            </a:r>
            <a:endParaRPr lang="en-US"/>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87481" y="6301231"/>
            <a:ext cx="439809" cy="338107"/>
          </a:xfrm>
        </p:spPr>
        <p:txBody>
          <a:bodyPr/>
          <a:lstStyle/>
          <a:p>
            <a:fld id="{234755BD-B4AC-9044-BCE4-27904766F8BB}" type="slidenum">
              <a:rPr lang="en-US" smtClean="0"/>
              <a:pPr/>
              <a:t>93</a:t>
            </a:fld>
            <a:endParaRPr lang="en-US"/>
          </a:p>
        </p:txBody>
      </p:sp>
      <p:pic>
        <p:nvPicPr>
          <p:cNvPr id="3" name="Picture 2" descr="Screenshot of the consent page for the retrieval and disclosure of federal tax information. A bulleted list of statements defines what the parent is affirming and giving consent to.">
            <a:extLst>
              <a:ext uri="{FF2B5EF4-FFF2-40B4-BE49-F238E27FC236}">
                <a16:creationId xmlns:a16="http://schemas.microsoft.com/office/drawing/2014/main" id="{A6BB8DAC-E529-AC55-8771-CA9C5D775039}"/>
              </a:ext>
            </a:extLst>
          </p:cNvPr>
          <p:cNvPicPr>
            <a:picLocks noChangeAspect="1"/>
          </p:cNvPicPr>
          <p:nvPr/>
        </p:nvPicPr>
        <p:blipFill>
          <a:blip r:embed="rId3"/>
          <a:stretch>
            <a:fillRect/>
          </a:stretch>
        </p:blipFill>
        <p:spPr>
          <a:xfrm>
            <a:off x="6473654" y="1721135"/>
            <a:ext cx="4150818" cy="4451066"/>
          </a:xfrm>
          <a:prstGeom prst="rect">
            <a:avLst/>
          </a:prstGeom>
          <a:ln w="12700">
            <a:solidFill>
              <a:schemeClr val="tx1"/>
            </a:solidFill>
          </a:ln>
        </p:spPr>
      </p:pic>
    </p:spTree>
    <p:extLst>
      <p:ext uri="{BB962C8B-B14F-4D97-AF65-F5344CB8AC3E}">
        <p14:creationId xmlns:p14="http://schemas.microsoft.com/office/powerpoint/2010/main" val="31921342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Provides Consent (Continued)</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95653" y="6301232"/>
            <a:ext cx="431638" cy="327632"/>
          </a:xfrm>
        </p:spPr>
        <p:txBody>
          <a:bodyPr/>
          <a:lstStyle/>
          <a:p>
            <a:fld id="{234755BD-B4AC-9044-BCE4-27904766F8BB}" type="slidenum">
              <a:rPr lang="en-US" smtClean="0"/>
              <a:pPr/>
              <a:t>94</a:t>
            </a:fld>
            <a:endParaRPr lang="en-US"/>
          </a:p>
        </p:txBody>
      </p:sp>
      <p:pic>
        <p:nvPicPr>
          <p:cNvPr id="2" name="Picture 1" descr="Screenshot continuation of the consent page. Frequently asked questions appear, which the parent can expand or collapse: who should provide consent, if a spouse has to provide consent if married and didn't file a joint tax return, what happens after consent is provided, what happens if consent is revoked, and what happens if consent is declined. Below that, there are buttons for the parent to approve or decline their consent.">
            <a:extLst>
              <a:ext uri="{FF2B5EF4-FFF2-40B4-BE49-F238E27FC236}">
                <a16:creationId xmlns:a16="http://schemas.microsoft.com/office/drawing/2014/main" id="{6E157881-8A8B-6CA6-9E53-1FC2AF13ACE0}"/>
              </a:ext>
            </a:extLst>
          </p:cNvPr>
          <p:cNvPicPr>
            <a:picLocks noChangeAspect="1"/>
          </p:cNvPicPr>
          <p:nvPr/>
        </p:nvPicPr>
        <p:blipFill>
          <a:blip r:embed="rId3"/>
          <a:stretch>
            <a:fillRect/>
          </a:stretch>
        </p:blipFill>
        <p:spPr>
          <a:xfrm>
            <a:off x="4048839" y="1714500"/>
            <a:ext cx="3133632" cy="4605577"/>
          </a:xfrm>
          <a:prstGeom prst="rect">
            <a:avLst/>
          </a:prstGeom>
          <a:ln w="12700">
            <a:solidFill>
              <a:schemeClr val="tx1"/>
            </a:solidFill>
          </a:ln>
        </p:spPr>
      </p:pic>
    </p:spTree>
    <p:extLst>
      <p:ext uri="{BB962C8B-B14F-4D97-AF65-F5344CB8AC3E}">
        <p14:creationId xmlns:p14="http://schemas.microsoft.com/office/powerpoint/2010/main" val="11421707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Parent Demographics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B770BDB-4C1F-1F13-5C55-B625F72F800D}"/>
              </a:ext>
            </a:extLst>
          </p:cNvPr>
          <p:cNvSpPr txBox="1"/>
          <p:nvPr/>
        </p:nvSpPr>
        <p:spPr>
          <a:xfrm>
            <a:off x="688848" y="1722481"/>
            <a:ext cx="3834384" cy="1702967"/>
          </a:xfrm>
          <a:prstGeom prst="rect">
            <a:avLst/>
          </a:prstGeom>
          <a:noFill/>
        </p:spPr>
        <p:txBody>
          <a:bodyPr wrap="square" rtlCol="0">
            <a:spAutoFit/>
          </a:bodyPr>
          <a:lstStyle/>
          <a:p>
            <a:pPr>
              <a:lnSpc>
                <a:spcPct val="150000"/>
              </a:lnSpc>
            </a:pPr>
            <a:r>
              <a:rPr lang="en-US"/>
              <a:t>This is the first page in the Parent Demographics section. It provides an overview of the section.</a:t>
            </a:r>
          </a:p>
          <a:p>
            <a:pPr>
              <a:lnSpc>
                <a:spcPct val="150000"/>
              </a:lnSpc>
            </a:pPr>
            <a:endParaRPr lang="en-US"/>
          </a:p>
        </p:txBody>
      </p:sp>
      <p:pic>
        <p:nvPicPr>
          <p:cNvPr id="3" name="Picture 2" descr="Screenshot of the introduction to the Parent Demographics section, which informs the parent that the next series of pages will ask about their marital status, college students in the household, and legal residence. The parent is reminded that these questions are because most dependent students receive support from their parents, and this affects how much the student is able to pay for school.">
            <a:extLst>
              <a:ext uri="{FF2B5EF4-FFF2-40B4-BE49-F238E27FC236}">
                <a16:creationId xmlns:a16="http://schemas.microsoft.com/office/drawing/2014/main" id="{B78D8C0A-658F-7185-D8D1-63383FB2C039}"/>
              </a:ext>
            </a:extLst>
          </p:cNvPr>
          <p:cNvPicPr>
            <a:picLocks noChangeAspect="1"/>
          </p:cNvPicPr>
          <p:nvPr/>
        </p:nvPicPr>
        <p:blipFill>
          <a:blip r:embed="rId3"/>
          <a:stretch>
            <a:fillRect/>
          </a:stretch>
        </p:blipFill>
        <p:spPr>
          <a:xfrm>
            <a:off x="4730495" y="1722482"/>
            <a:ext cx="7044827" cy="2523634"/>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95653" y="6301231"/>
            <a:ext cx="431638" cy="338107"/>
          </a:xfrm>
        </p:spPr>
        <p:txBody>
          <a:bodyPr/>
          <a:lstStyle/>
          <a:p>
            <a:fld id="{234755BD-B4AC-9044-BCE4-27904766F8BB}" type="slidenum">
              <a:rPr lang="en-US" smtClean="0"/>
              <a:pPr/>
              <a:t>95</a:t>
            </a:fld>
            <a:endParaRPr lang="en-US"/>
          </a:p>
        </p:txBody>
      </p:sp>
    </p:spTree>
    <p:extLst>
      <p:ext uri="{BB962C8B-B14F-4D97-AF65-F5344CB8AC3E}">
        <p14:creationId xmlns:p14="http://schemas.microsoft.com/office/powerpoint/2010/main" val="17734160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Current Marital Status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A0FF8F-3EC0-7029-9981-1DE721028B49}"/>
              </a:ext>
            </a:extLst>
          </p:cNvPr>
          <p:cNvSpPr txBox="1"/>
          <p:nvPr/>
        </p:nvSpPr>
        <p:spPr>
          <a:xfrm>
            <a:off x="676656" y="1729955"/>
            <a:ext cx="4126992" cy="1287468"/>
          </a:xfrm>
          <a:prstGeom prst="rect">
            <a:avLst/>
          </a:prstGeom>
          <a:noFill/>
        </p:spPr>
        <p:txBody>
          <a:bodyPr wrap="square" rtlCol="0">
            <a:spAutoFit/>
          </a:bodyPr>
          <a:lstStyle/>
          <a:p>
            <a:pPr>
              <a:lnSpc>
                <a:spcPct val="150000"/>
              </a:lnSpc>
            </a:pPr>
            <a:r>
              <a:rPr lang="en-US"/>
              <a:t>The parent is asked about their current marital status. They select the "Single (Never Married)" option. </a:t>
            </a:r>
          </a:p>
        </p:txBody>
      </p:sp>
      <p:pic>
        <p:nvPicPr>
          <p:cNvPr id="4" name="Picture 3" descr="Screenshot of the first page of the Parent Demographics section, which asks the parent to select their marital status: “Single (never married),” “Unmarried and both legal parents living together,” “Married (not separated),” “Remarried,” “Separated,” “Divorced,” or “Widowed.”">
            <a:extLst>
              <a:ext uri="{FF2B5EF4-FFF2-40B4-BE49-F238E27FC236}">
                <a16:creationId xmlns:a16="http://schemas.microsoft.com/office/drawing/2014/main" id="{6A9CCCF5-AA13-2AA4-F652-0A544CABAFA2}"/>
              </a:ext>
            </a:extLst>
          </p:cNvPr>
          <p:cNvPicPr>
            <a:picLocks noChangeAspect="1"/>
          </p:cNvPicPr>
          <p:nvPr/>
        </p:nvPicPr>
        <p:blipFill>
          <a:blip r:embed="rId3"/>
          <a:stretch>
            <a:fillRect/>
          </a:stretch>
        </p:blipFill>
        <p:spPr>
          <a:xfrm>
            <a:off x="5434655" y="1729955"/>
            <a:ext cx="6214801" cy="442674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95653" y="6301232"/>
            <a:ext cx="431638" cy="298351"/>
          </a:xfrm>
        </p:spPr>
        <p:txBody>
          <a:bodyPr/>
          <a:lstStyle/>
          <a:p>
            <a:fld id="{234755BD-B4AC-9044-BCE4-27904766F8BB}" type="slidenum">
              <a:rPr lang="en-US" smtClean="0"/>
              <a:pPr/>
              <a:t>96</a:t>
            </a:fld>
            <a:endParaRPr lang="en-US"/>
          </a:p>
        </p:txBody>
      </p:sp>
    </p:spTree>
    <p:extLst>
      <p:ext uri="{BB962C8B-B14F-4D97-AF65-F5344CB8AC3E}">
        <p14:creationId xmlns:p14="http://schemas.microsoft.com/office/powerpoint/2010/main" val="38508712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State of Legal Residence</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34C041B-24B9-3012-03C3-B7F13368387F}"/>
              </a:ext>
            </a:extLst>
          </p:cNvPr>
          <p:cNvSpPr txBox="1"/>
          <p:nvPr/>
        </p:nvSpPr>
        <p:spPr>
          <a:xfrm>
            <a:off x="693092" y="1714500"/>
            <a:ext cx="4342203" cy="2118465"/>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The parent is asked about their state of legal residence. The parent selects the state from a dropdown box and provides the month and year when they became a legal resident. </a:t>
            </a:r>
            <a:endParaRPr lang="en-US"/>
          </a:p>
        </p:txBody>
      </p:sp>
      <p:pic>
        <p:nvPicPr>
          <p:cNvPr id="3" name="Picture 2" descr="Screenshot continuation of the Parent Demographics section, which has a drop-down menu for the parent to select their state of legal residence. A text box below prompts the parent to enter the month and year they became a resident of that state.">
            <a:extLst>
              <a:ext uri="{FF2B5EF4-FFF2-40B4-BE49-F238E27FC236}">
                <a16:creationId xmlns:a16="http://schemas.microsoft.com/office/drawing/2014/main" id="{337D5769-30AA-B149-136E-2BA08248D910}"/>
              </a:ext>
            </a:extLst>
          </p:cNvPr>
          <p:cNvPicPr>
            <a:picLocks noChangeAspect="1"/>
          </p:cNvPicPr>
          <p:nvPr/>
        </p:nvPicPr>
        <p:blipFill>
          <a:blip r:embed="rId3"/>
          <a:stretch>
            <a:fillRect/>
          </a:stretch>
        </p:blipFill>
        <p:spPr>
          <a:xfrm>
            <a:off x="5503163" y="1733641"/>
            <a:ext cx="6077183" cy="2998871"/>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82401" y="6301231"/>
            <a:ext cx="444890" cy="351359"/>
          </a:xfrm>
        </p:spPr>
        <p:txBody>
          <a:bodyPr/>
          <a:lstStyle/>
          <a:p>
            <a:fld id="{234755BD-B4AC-9044-BCE4-27904766F8BB}" type="slidenum">
              <a:rPr lang="en-US" smtClean="0"/>
              <a:pPr/>
              <a:t>97</a:t>
            </a:fld>
            <a:endParaRPr lang="en-US"/>
          </a:p>
        </p:txBody>
      </p:sp>
    </p:spTree>
    <p:extLst>
      <p:ext uri="{BB962C8B-B14F-4D97-AF65-F5344CB8AC3E}">
        <p14:creationId xmlns:p14="http://schemas.microsoft.com/office/powerpoint/2010/main" val="26002745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Parent Financials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E517D0E8-0BEC-F3E6-EFCB-F9EBB4ECD7E0}"/>
              </a:ext>
            </a:extLst>
          </p:cNvPr>
          <p:cNvSpPr txBox="1"/>
          <p:nvPr/>
        </p:nvSpPr>
        <p:spPr>
          <a:xfrm>
            <a:off x="678420" y="1714500"/>
            <a:ext cx="3939867" cy="1287468"/>
          </a:xfrm>
          <a:prstGeom prst="rect">
            <a:avLst/>
          </a:prstGeom>
          <a:noFill/>
        </p:spPr>
        <p:txBody>
          <a:bodyPr wrap="square" rtlCol="0">
            <a:spAutoFit/>
          </a:bodyPr>
          <a:lstStyle/>
          <a:p>
            <a:pPr>
              <a:lnSpc>
                <a:spcPct val="150000"/>
              </a:lnSpc>
            </a:pPr>
            <a:r>
              <a:rPr lang="en-US"/>
              <a:t>This is the first page within the Parent Financials section. It provides an overview of the section.</a:t>
            </a:r>
          </a:p>
        </p:txBody>
      </p:sp>
      <p:pic>
        <p:nvPicPr>
          <p:cNvPr id="3" name="Picture 2" descr="Screenshot of the introduction to the Parent Financials section, which informs the parent that the next series of pages will help schools determine the student’s ability to pay for college without financial aid through questions regarding state entitlement benefits, investments, real estate, or other assets.">
            <a:extLst>
              <a:ext uri="{FF2B5EF4-FFF2-40B4-BE49-F238E27FC236}">
                <a16:creationId xmlns:a16="http://schemas.microsoft.com/office/drawing/2014/main" id="{BD8A8618-6FA0-5C11-8748-8FA9C1369D1E}"/>
              </a:ext>
            </a:extLst>
          </p:cNvPr>
          <p:cNvPicPr>
            <a:picLocks noChangeAspect="1"/>
          </p:cNvPicPr>
          <p:nvPr/>
        </p:nvPicPr>
        <p:blipFill>
          <a:blip r:embed="rId3"/>
          <a:stretch>
            <a:fillRect/>
          </a:stretch>
        </p:blipFill>
        <p:spPr>
          <a:xfrm>
            <a:off x="5071872" y="1714500"/>
            <a:ext cx="6706934" cy="223807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98</a:t>
            </a:fld>
            <a:endParaRPr lang="en-US"/>
          </a:p>
        </p:txBody>
      </p:sp>
    </p:spTree>
    <p:extLst>
      <p:ext uri="{BB962C8B-B14F-4D97-AF65-F5344CB8AC3E}">
        <p14:creationId xmlns:p14="http://schemas.microsoft.com/office/powerpoint/2010/main" val="18487907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Federal Benefits Received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CA29EE2-E99F-309F-B82D-54F2BE643982}"/>
              </a:ext>
            </a:extLst>
          </p:cNvPr>
          <p:cNvSpPr txBox="1"/>
          <p:nvPr/>
        </p:nvSpPr>
        <p:spPr>
          <a:xfrm>
            <a:off x="680901" y="1714500"/>
            <a:ext cx="4500699" cy="1702967"/>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This page asks the parent if they or anyone in their family has received federal benefits. The parent selects "None of these apply."</a:t>
            </a:r>
            <a:endParaRPr lang="en-US"/>
          </a:p>
        </p:txBody>
      </p:sp>
      <p:pic>
        <p:nvPicPr>
          <p:cNvPr id="4098" name="Picture 2" descr="Screenshot continuation of the Parent Financials section. The parent is informed that their answer will not affect federal student aid eligibility. Below that, the parent is asked to select all federal programs that they or a member of the family received benefits from. The list includes: “Earned Income Credit,” “Federal Housing Assistance,” “Free or Reduced Price School Lunch,” “Medicaid,” “Refundable Credit for Coverage Under a Qualified Health Plan,” “Supplemental Nutrition Assistance Program,” “Supplemental Security Income,” “Temporary Assistance for Needy Families,” “Special Supplemental Nutrition Program for Women, Infants, and Children,” and “None of these apply.”  ">
            <a:extLst>
              <a:ext uri="{FF2B5EF4-FFF2-40B4-BE49-F238E27FC236}">
                <a16:creationId xmlns:a16="http://schemas.microsoft.com/office/drawing/2014/main" id="{12F13729-1533-498F-18CB-5D1AD9EA9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2237" y="1714500"/>
            <a:ext cx="4004325" cy="459338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234755BD-B4AC-9044-BCE4-27904766F8BB}" type="slidenum">
              <a:rPr lang="en-US" smtClean="0"/>
              <a:pPr/>
              <a:t>99</a:t>
            </a:fld>
            <a:endParaRPr lang="en-US"/>
          </a:p>
        </p:txBody>
      </p:sp>
    </p:spTree>
    <p:extLst>
      <p:ext uri="{BB962C8B-B14F-4D97-AF65-F5344CB8AC3E}">
        <p14:creationId xmlns:p14="http://schemas.microsoft.com/office/powerpoint/2010/main" val="2272892676"/>
      </p:ext>
    </p:extLst>
  </p:cSld>
  <p:clrMapOvr>
    <a:masterClrMapping/>
  </p:clrMapOvr>
</p:sld>
</file>

<file path=ppt/theme/theme1.xml><?xml version="1.0" encoding="utf-8"?>
<a:theme xmlns:a="http://schemas.openxmlformats.org/drawingml/2006/main" name="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A_PPT_Template" id="{0E3E3244-611D-43FF-9916-862E25A8A98B}" vid="{9FD1257F-8764-4D21-806F-1F49CB5EA3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themeOverride>
</file>

<file path=ppt/theme/themeOverride2.xml><?xml version="1.0" encoding="utf-8"?>
<a:themeOverride xmlns:a="http://schemas.openxmlformats.org/drawingml/2006/main">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4BE736B07E1543B0D1A24DCB2DF1A0" ma:contentTypeVersion="23" ma:contentTypeDescription="Create a new document." ma:contentTypeScope="" ma:versionID="8ab02330a19e20c59f40e93c6c32989c">
  <xsd:schema xmlns:xsd="http://www.w3.org/2001/XMLSchema" xmlns:xs="http://www.w3.org/2001/XMLSchema" xmlns:p="http://schemas.microsoft.com/office/2006/metadata/properties" xmlns:ns2="285b921a-1619-49f9-9421-8ed13839cf08" xmlns:ns3="497bc3f5-6b01-4d79-aad8-d8d4b23edd62" xmlns:ns4="2a2db8c4-56ab-4882-a5d0-0fe8165c6658" targetNamespace="http://schemas.microsoft.com/office/2006/metadata/properties" ma:root="true" ma:fieldsID="1fba0c6a5d12f45908e7df8d81c60ec5" ns2:_="" ns3:_="" ns4:_="">
    <xsd:import namespace="285b921a-1619-49f9-9421-8ed13839cf08"/>
    <xsd:import namespace="497bc3f5-6b01-4d79-aad8-d8d4b23edd62"/>
    <xsd:import namespace="2a2db8c4-56ab-4882-a5d0-0fe8165c665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Count" minOccurs="0"/>
                <xsd:element ref="ns2:MediaServiceGenerationTime" minOccurs="0"/>
                <xsd:element ref="ns2:MediaServiceEventHashCode" minOccurs="0"/>
                <xsd:element ref="ns2:MediaServiceAutoKeyPoints" minOccurs="0"/>
                <xsd:element ref="ns2:MediaServiceKeyPoints" minOccurs="0"/>
                <xsd:element ref="ns2:Citation" minOccurs="0"/>
                <xsd:element ref="ns2:MediaLengthInSeconds" minOccurs="0"/>
                <xsd:element ref="ns4:TaxCatchAll" minOccurs="0"/>
                <xsd:element ref="ns2:Migratedto2_x002e_0" minOccurs="0"/>
                <xsd:element ref="ns2:Enteredinto2_x002e_0" minOccurs="0"/>
                <xsd:element ref="ns2:Linkedin2_x002e_0"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5b921a-1619-49f9-9421-8ed13839cf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Count" ma:index="16" nillable="true" ma:displayName="What's inside?" ma:format="Dropdown" ma:internalName="Count" ma:percentage="FALSE">
      <xsd:simpleType>
        <xsd:restriction base="dms:Number"/>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Citation" ma:index="21" nillable="true" ma:displayName="Citation" ma:internalName="Citation">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Migratedto2_x002e_0" ma:index="25" nillable="true" ma:displayName="Linked to 2.0" ma:format="Dropdown" ma:internalName="Migratedto2_x002e_0">
      <xsd:simpleType>
        <xsd:restriction base="dms:Text">
          <xsd:maxLength value="255"/>
        </xsd:restriction>
      </xsd:simpleType>
    </xsd:element>
    <xsd:element name="Enteredinto2_x002e_0" ma:index="26" nillable="true" ma:displayName="Entered into 2.0" ma:format="Dropdown" ma:internalName="Enteredinto2_x002e_0">
      <xsd:simpleType>
        <xsd:restriction base="dms:Text">
          <xsd:maxLength value="255"/>
        </xsd:restriction>
      </xsd:simpleType>
    </xsd:element>
    <xsd:element name="Linkedin2_x002e_0" ma:index="27" nillable="true" ma:displayName="Linked in 2.0" ma:format="Dropdown" ma:internalName="Linkedin2_x002e_0">
      <xsd:simpleType>
        <xsd:restriction base="dms:Text">
          <xsd:maxLength value="255"/>
        </xsd:restriction>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7bc3f5-6b01-4d79-aad8-d8d4b23edd6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a2db8c4-56ab-4882-a5d0-0fe8165c6658"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345a19ce-abc7-438e-bcc9-bf6f6f421a0f}" ma:internalName="TaxCatchAll" ma:showField="CatchAllData" ma:web="497bc3f5-6b01-4d79-aad8-d8d4b23edd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a2db8c4-56ab-4882-a5d0-0fe8165c6658" xsi:nil="true"/>
    <SharedWithUsers xmlns="497bc3f5-6b01-4d79-aad8-d8d4b23edd62">
      <UserInfo>
        <DisplayName>Aaron Isom (Hotmail)</DisplayName>
        <AccountId>102</AccountId>
        <AccountType/>
      </UserInfo>
      <UserInfo>
        <DisplayName>Holmes, Hugh</DisplayName>
        <AccountId>1042</AccountId>
        <AccountType/>
      </UserInfo>
      <UserInfo>
        <DisplayName>Washington, Cameron</DisplayName>
        <AccountId>820</AccountId>
        <AccountType/>
      </UserInfo>
      <UserInfo>
        <DisplayName>Robbins, Kellis</DisplayName>
        <AccountId>6371</AccountId>
        <AccountType/>
      </UserInfo>
      <UserInfo>
        <DisplayName>Plamondon, Amy</DisplayName>
        <AccountId>24476</AccountId>
        <AccountType/>
      </UserInfo>
      <UserInfo>
        <DisplayName>Parkinson, Misty</DisplayName>
        <AccountId>490</AccountId>
        <AccountType/>
      </UserInfo>
      <UserInfo>
        <DisplayName>Wells, Kimberly</DisplayName>
        <AccountId>556</AccountId>
        <AccountType/>
      </UserInfo>
      <UserInfo>
        <DisplayName>Jayathilake, Chamila</DisplayName>
        <AccountId>3486</AccountId>
        <AccountType/>
      </UserInfo>
      <UserInfo>
        <DisplayName>Guerra, Christopher</DisplayName>
        <AccountId>7154</AccountId>
        <AccountType/>
      </UserInfo>
      <UserInfo>
        <DisplayName>Hawkins, Jere</DisplayName>
        <AccountId>1319</AccountId>
        <AccountType/>
      </UserInfo>
    </SharedWithUsers>
    <Citation xmlns="285b921a-1619-49f9-9421-8ed13839cf08" xsi:nil="true"/>
    <Migratedto2_x002e_0 xmlns="285b921a-1619-49f9-9421-8ed13839cf08" xsi:nil="true"/>
    <Linkedin2_x002e_0 xmlns="285b921a-1619-49f9-9421-8ed13839cf08" xsi:nil="true"/>
    <Enteredinto2_x002e_0 xmlns="285b921a-1619-49f9-9421-8ed13839cf08" xsi:nil="true"/>
    <Count xmlns="285b921a-1619-49f9-9421-8ed13839cf08" xsi:nil="true"/>
  </documentManagement>
</p:properties>
</file>

<file path=customXml/itemProps1.xml><?xml version="1.0" encoding="utf-8"?>
<ds:datastoreItem xmlns:ds="http://schemas.openxmlformats.org/officeDocument/2006/customXml" ds:itemID="{796C6E8A-4541-4A7A-9171-80131D725B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5b921a-1619-49f9-9421-8ed13839cf08"/>
    <ds:schemaRef ds:uri="497bc3f5-6b01-4d79-aad8-d8d4b23edd62"/>
    <ds:schemaRef ds:uri="2a2db8c4-56ab-4882-a5d0-0fe8165c66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DA655F-D9D6-4D4B-AF77-910B5067DE68}">
  <ds:schemaRefs>
    <ds:schemaRef ds:uri="http://schemas.microsoft.com/sharepoint/v3/contenttype/forms"/>
  </ds:schemaRefs>
</ds:datastoreItem>
</file>

<file path=customXml/itemProps3.xml><?xml version="1.0" encoding="utf-8"?>
<ds:datastoreItem xmlns:ds="http://schemas.openxmlformats.org/officeDocument/2006/customXml" ds:itemID="{AE376008-96D4-4ABA-979E-BB0A4B41A0EB}">
  <ds:schemaRefs>
    <ds:schemaRef ds:uri="http://schemas.openxmlformats.org/package/2006/metadata/core-properties"/>
    <ds:schemaRef ds:uri="http://purl.org/dc/dcmitype/"/>
    <ds:schemaRef ds:uri="http://schemas.microsoft.com/office/infopath/2007/PartnerControls"/>
    <ds:schemaRef ds:uri="http://purl.org/dc/terms/"/>
    <ds:schemaRef ds:uri="http://schemas.microsoft.com/office/2006/metadata/properties"/>
    <ds:schemaRef ds:uri="http://purl.org/dc/elements/1.1/"/>
    <ds:schemaRef ds:uri="http://schemas.microsoft.com/office/2006/documentManagement/types"/>
    <ds:schemaRef ds:uri="http://www.w3.org/XML/1998/namespace"/>
    <ds:schemaRef ds:uri="2a2db8c4-56ab-4882-a5d0-0fe8165c6658"/>
    <ds:schemaRef ds:uri="497bc3f5-6b01-4d79-aad8-d8d4b23edd62"/>
    <ds:schemaRef ds:uri="285b921a-1619-49f9-9421-8ed13839cf08"/>
  </ds:schemaRefs>
</ds:datastoreItem>
</file>

<file path=docProps/app.xml><?xml version="1.0" encoding="utf-8"?>
<Properties xmlns="http://schemas.openxmlformats.org/officeDocument/2006/extended-properties" xmlns:vt="http://schemas.openxmlformats.org/officeDocument/2006/docPropsVTypes">
  <Template/>
  <TotalTime>0</TotalTime>
  <Words>5581</Words>
  <Application>Microsoft Office PowerPoint</Application>
  <PresentationFormat>Widescreen</PresentationFormat>
  <Paragraphs>493</Paragraphs>
  <Slides>127</Slides>
  <Notes>127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127</vt:i4>
      </vt:variant>
    </vt:vector>
  </HeadingPairs>
  <TitlesOfParts>
    <vt:vector size="134" baseType="lpstr">
      <vt:lpstr>Noto Serif</vt:lpstr>
      <vt:lpstr>Cambria</vt:lpstr>
      <vt:lpstr>Calibri</vt:lpstr>
      <vt:lpstr>Arial</vt:lpstr>
      <vt:lpstr>Roboto</vt:lpstr>
      <vt:lpstr>Oswald</vt:lpstr>
      <vt:lpstr>Office Theme</vt:lpstr>
      <vt:lpstr>Dependent Student Invites Parent</vt:lpstr>
      <vt:lpstr>Dependent Student FAFSA® Form Landing Page</vt:lpstr>
      <vt:lpstr>Dependent Student Log In</vt:lpstr>
      <vt:lpstr>Dependent Student Roles</vt:lpstr>
      <vt:lpstr>Student Onboarding (1 of 4)</vt:lpstr>
      <vt:lpstr>Dependent Student Onboarding (2 of 4)</vt:lpstr>
      <vt:lpstr>Dependent Student Onboarding (3 of 4)</vt:lpstr>
      <vt:lpstr>Dependent Student Onboarding (4 of 4)</vt:lpstr>
      <vt:lpstr>Dependent Student Identity Information</vt:lpstr>
      <vt:lpstr>Dependent Student Identity Information (Continued)</vt:lpstr>
      <vt:lpstr>Dependent Student State of Legal Residence</vt:lpstr>
      <vt:lpstr>Dependent Student Provides Consent</vt:lpstr>
      <vt:lpstr>Dependent Student Provides Consent (Continued)</vt:lpstr>
      <vt:lpstr>Introduction: Dependent Personal Circumstances</vt:lpstr>
      <vt:lpstr>Dependent Student Marital Status</vt:lpstr>
      <vt:lpstr>Dependent Student College or Career School Plans</vt:lpstr>
      <vt:lpstr>Dependent Student Personal Circumstances</vt:lpstr>
      <vt:lpstr>Dependent Student Other Circumstances</vt:lpstr>
      <vt:lpstr>Dependent Student Unusual Circumstances</vt:lpstr>
      <vt:lpstr>Student Dependency Status: Dependent Student</vt:lpstr>
      <vt:lpstr>Dependent Student: Tell Us About Your Parents</vt:lpstr>
      <vt:lpstr>Dependent Student Invites Parents to FAFSA® Form</vt:lpstr>
      <vt:lpstr>Introduction: Dependent Student Demographics</vt:lpstr>
      <vt:lpstr>Dependent Student Demographic Information</vt:lpstr>
      <vt:lpstr>Dependent Student Race and Ethnicity</vt:lpstr>
      <vt:lpstr>Dependent Student Race and Ethnicity (Continued)</vt:lpstr>
      <vt:lpstr>Dependent Student Citizenship Status </vt:lpstr>
      <vt:lpstr>Dependent Student’s Parent Education Status</vt:lpstr>
      <vt:lpstr>Dependent Student’s Parent Killed in Line of Duty</vt:lpstr>
      <vt:lpstr>Dependent Student High School Completion Status</vt:lpstr>
      <vt:lpstr>Dependent Student High School Information</vt:lpstr>
      <vt:lpstr>Dependent Student Confirms High School</vt:lpstr>
      <vt:lpstr>Introduction: Dependent Student Financials</vt:lpstr>
      <vt:lpstr>Dependent Student Tax Return Information</vt:lpstr>
      <vt:lpstr>Dependent Student Assets</vt:lpstr>
      <vt:lpstr>Introduction: Dependent Student Select Colleges</vt:lpstr>
      <vt:lpstr>Dependent Student College Search</vt:lpstr>
      <vt:lpstr>Dependent Student Selected Colleges</vt:lpstr>
      <vt:lpstr>Dependent Student Review Page</vt:lpstr>
      <vt:lpstr>Dependent Student Review Page (Continued)</vt:lpstr>
      <vt:lpstr>Dependent Student Signature</vt:lpstr>
      <vt:lpstr>Dependent Student Signature (Continued)</vt:lpstr>
      <vt:lpstr>Dependent Student Section Complete</vt:lpstr>
      <vt:lpstr>Dependent Student Section Complete (Continued)</vt:lpstr>
      <vt:lpstr>Dependent Student’s Parent Email</vt:lpstr>
      <vt:lpstr>Dependent Student’s Parent Log In</vt:lpstr>
      <vt:lpstr>Parent Status Center – My Activity </vt:lpstr>
      <vt:lpstr>Dependent Student’s Parent Contributing to the FAFSA® Form</vt:lpstr>
      <vt:lpstr>Dependent Student’s Parent Onboarding (1 of 4)</vt:lpstr>
      <vt:lpstr>Dependent Student’s Parent Onboarding (2 of 4)</vt:lpstr>
      <vt:lpstr>Dependent Student’s Parent Onboarding (3 of 4)</vt:lpstr>
      <vt:lpstr>Dependent Student’s Parent Onboarding (4 of 4)</vt:lpstr>
      <vt:lpstr>Dependent Student’s Parent Identity Information</vt:lpstr>
      <vt:lpstr>Dependent Student’s Parent Identity Information (Continued)</vt:lpstr>
      <vt:lpstr>Dependent Student’s Parent Provides Consent</vt:lpstr>
      <vt:lpstr>Dependent Student’s Parent Provides Consent (Continued)</vt:lpstr>
      <vt:lpstr>Introduction: Dependent Student’s Parent Demographics</vt:lpstr>
      <vt:lpstr>Dependent Student’s Parent Current Marital Status</vt:lpstr>
      <vt:lpstr>Dependent Student’s Parent State of Legal Residence</vt:lpstr>
      <vt:lpstr>Introduction: Dependent Student’s Parent Financials</vt:lpstr>
      <vt:lpstr>Dependent Student’s Parent Federal Benefits Received </vt:lpstr>
      <vt:lpstr>Dependent Student’s Parent Tax Filing Status</vt:lpstr>
      <vt:lpstr>Dependent Student’s Parent Family Size</vt:lpstr>
      <vt:lpstr>Dependent Student’s Parent Number in College</vt:lpstr>
      <vt:lpstr>Dependent Student’s Parent Tax Return Information</vt:lpstr>
      <vt:lpstr>Dependent Student’s Parent Assets</vt:lpstr>
      <vt:lpstr>Dependent Student’s Other Parent Information </vt:lpstr>
      <vt:lpstr>Dependent Student’s Parent Review Page</vt:lpstr>
      <vt:lpstr>Dependent Student’s Parent Signature</vt:lpstr>
      <vt:lpstr>Dependent Student FAFSA® Confirmation</vt:lpstr>
      <vt:lpstr>Parent Starts and Submits a FAFSA® Form Without Student Consent or Signature </vt:lpstr>
      <vt:lpstr>Parent FAFSA® Form Landing Page</vt:lpstr>
      <vt:lpstr>Parent Log In</vt:lpstr>
      <vt:lpstr>Parent Roles</vt:lpstr>
      <vt:lpstr>Parent’s Student Information </vt:lpstr>
      <vt:lpstr>Parent’s Student Information (Continued)</vt:lpstr>
      <vt:lpstr>Parent Onboarding (1 of 4)</vt:lpstr>
      <vt:lpstr>Parent Onboarding (2 of 4)</vt:lpstr>
      <vt:lpstr>Parent Onboarding (3 of 4)</vt:lpstr>
      <vt:lpstr>Parent Onboarding (4 of 4)</vt:lpstr>
      <vt:lpstr>Parent’s Student Identity Information</vt:lpstr>
      <vt:lpstr>Parent’s Student Identity Information (Continued)</vt:lpstr>
      <vt:lpstr>Parent’s Student State of Legal Residence</vt:lpstr>
      <vt:lpstr>Introduction: Parent’s Student Personal Circumstances</vt:lpstr>
      <vt:lpstr>Parent’s Student Marital Status</vt:lpstr>
      <vt:lpstr>Parent’s Student College or Career School Plans</vt:lpstr>
      <vt:lpstr>Parent’s Student Personal Circumstances</vt:lpstr>
      <vt:lpstr>Parent’s Student Other Circumstances</vt:lpstr>
      <vt:lpstr>Parent’s Student Unusual Circumstances</vt:lpstr>
      <vt:lpstr>Parent’s Student Dependency Status: Dependent Student</vt:lpstr>
      <vt:lpstr>Parent Identity Information</vt:lpstr>
      <vt:lpstr>Parent Identity Information (Continued)</vt:lpstr>
      <vt:lpstr>Parent Provides Consent</vt:lpstr>
      <vt:lpstr>Parent Provides Consent (Continued)</vt:lpstr>
      <vt:lpstr>Introduction: Parent Demographics</vt:lpstr>
      <vt:lpstr>Parent Current Marital Status</vt:lpstr>
      <vt:lpstr>Parent State of Legal Residence</vt:lpstr>
      <vt:lpstr>Introduction: Parent Financials</vt:lpstr>
      <vt:lpstr>Parent Federal Benefits Received </vt:lpstr>
      <vt:lpstr>Parent Family Size</vt:lpstr>
      <vt:lpstr>Parent Number in College</vt:lpstr>
      <vt:lpstr>Parent Tax Return Information</vt:lpstr>
      <vt:lpstr>Parent Assets</vt:lpstr>
      <vt:lpstr>Parent Review Page</vt:lpstr>
      <vt:lpstr>Parent Signature</vt:lpstr>
      <vt:lpstr>Parent Section Complete</vt:lpstr>
      <vt:lpstr>Introduction: Parent’s Student Demographics</vt:lpstr>
      <vt:lpstr>Parent’s Student Demographic Information</vt:lpstr>
      <vt:lpstr>Parent’s Student Race and Ethnicity </vt:lpstr>
      <vt:lpstr>Parent’s Student Citizenship Status </vt:lpstr>
      <vt:lpstr>Parent Education Status</vt:lpstr>
      <vt:lpstr>Parent Killed in Line of Duty</vt:lpstr>
      <vt:lpstr>Parent’s Student High School Completion Status</vt:lpstr>
      <vt:lpstr>Parent’s Student High School Information</vt:lpstr>
      <vt:lpstr>Parent Confirms High School</vt:lpstr>
      <vt:lpstr>Introduction: Parent’s Student Financials</vt:lpstr>
      <vt:lpstr>Parent’s Student Tax Filing Status</vt:lpstr>
      <vt:lpstr>Parent’s Student Tax Return Information </vt:lpstr>
      <vt:lpstr>Parent’s Student Assets</vt:lpstr>
      <vt:lpstr>Introduction: Parent Select Colleges</vt:lpstr>
      <vt:lpstr>Parent College Search</vt:lpstr>
      <vt:lpstr>Parent College Search (Continued)</vt:lpstr>
      <vt:lpstr>Parent Selected Colleges</vt:lpstr>
      <vt:lpstr>Parent Selected Colleges (Continued)</vt:lpstr>
      <vt:lpstr>Parent’s Student Review Page </vt:lpstr>
      <vt:lpstr>Parent’s Student Section Complete</vt:lpstr>
      <vt:lpstr>Conclusion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2024–25 FAFSA® Form on StudentAid.gov Preview Presentation</dc:title>
  <dc:subject>FAFSA Form</dc:subject>
  <dc:creator>U.S. Department of Education’s Federal Student Aid</dc:creator>
  <cp:keywords>FAFSA, Federal Student Aid, U.S. Department of Education, Student</cp:keywords>
  <dc:description/>
  <cp:lastModifiedBy>McKenzie Pietrowski</cp:lastModifiedBy>
  <cp:revision>39</cp:revision>
  <dcterms:created xsi:type="dcterms:W3CDTF">2020-06-18T13:31:15Z</dcterms:created>
  <dcterms:modified xsi:type="dcterms:W3CDTF">2023-09-18T18:12:44Z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0x01010035B1C6FF60030546809DA2372D00398F</vt:lpwstr>
  </property>
  <property fmtid="{D5CDD505-2E9C-101B-9397-08002B2CF9AE}" pid="3" name="AuthorIds_UIVersion_2560">
    <vt:lpwstr>79</vt:lpwstr>
  </property>
  <property fmtid="{D5CDD505-2E9C-101B-9397-08002B2CF9AE}" pid="4" name="_dlc_DocIdItemGuid">
    <vt:lpwstr>6d8916d9-c90c-427d-be6d-cadf75d58a33</vt:lpwstr>
  </property>
  <property fmtid="{D5CDD505-2E9C-101B-9397-08002B2CF9AE}" pid="5" name="MediaServiceImageTags">
    <vt:lpwstr/>
  </property>
</Properties>
</file>